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51"/>
  </p:notesMasterIdLst>
  <p:sldIdLst>
    <p:sldId id="418" r:id="rId2"/>
    <p:sldId id="262" r:id="rId3"/>
    <p:sldId id="1738" r:id="rId4"/>
    <p:sldId id="1740" r:id="rId5"/>
    <p:sldId id="430" r:id="rId6"/>
    <p:sldId id="1739" r:id="rId7"/>
    <p:sldId id="1741" r:id="rId8"/>
    <p:sldId id="1742" r:id="rId9"/>
    <p:sldId id="1743" r:id="rId10"/>
    <p:sldId id="1744" r:id="rId11"/>
    <p:sldId id="1746" r:id="rId12"/>
    <p:sldId id="1745" r:id="rId13"/>
    <p:sldId id="350" r:id="rId14"/>
    <p:sldId id="263" r:id="rId15"/>
    <p:sldId id="1749" r:id="rId16"/>
    <p:sldId id="1722" r:id="rId17"/>
    <p:sldId id="429" r:id="rId18"/>
    <p:sldId id="433" r:id="rId19"/>
    <p:sldId id="434" r:id="rId20"/>
    <p:sldId id="344" r:id="rId21"/>
    <p:sldId id="1750" r:id="rId22"/>
    <p:sldId id="436" r:id="rId23"/>
    <p:sldId id="443" r:id="rId24"/>
    <p:sldId id="1753" r:id="rId25"/>
    <p:sldId id="441" r:id="rId26"/>
    <p:sldId id="437" r:id="rId27"/>
    <p:sldId id="439" r:id="rId28"/>
    <p:sldId id="1732" r:id="rId29"/>
    <p:sldId id="421" r:id="rId30"/>
    <p:sldId id="422" r:id="rId31"/>
    <p:sldId id="424" r:id="rId32"/>
    <p:sldId id="327" r:id="rId33"/>
    <p:sldId id="1724" r:id="rId34"/>
    <p:sldId id="1726" r:id="rId35"/>
    <p:sldId id="1751" r:id="rId36"/>
    <p:sldId id="1752" r:id="rId37"/>
    <p:sldId id="1731" r:id="rId38"/>
    <p:sldId id="1736" r:id="rId39"/>
    <p:sldId id="1759" r:id="rId40"/>
    <p:sldId id="1756" r:id="rId41"/>
    <p:sldId id="1758" r:id="rId42"/>
    <p:sldId id="1760" r:id="rId43"/>
    <p:sldId id="1755" r:id="rId44"/>
    <p:sldId id="1757" r:id="rId45"/>
    <p:sldId id="1761" r:id="rId46"/>
    <p:sldId id="1754" r:id="rId47"/>
    <p:sldId id="1748" r:id="rId48"/>
    <p:sldId id="423" r:id="rId49"/>
    <p:sldId id="264" r:id="rId50"/>
  </p:sldIdLst>
  <p:sldSz cx="9144000" cy="5143500" type="screen16x9"/>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bby Thomas" initials="LT" lastIdx="1" clrIdx="0"/>
  <p:cmAuthor id="2" name="Bryson, Margaret" initials="BM" lastIdx="6" clrIdx="1">
    <p:extLst>
      <p:ext uri="{19B8F6BF-5375-455C-9EA6-DF929625EA0E}">
        <p15:presenceInfo xmlns:p15="http://schemas.microsoft.com/office/powerpoint/2012/main" userId="S::margarb@ad.unc.edu::64e6344c-2892-4485-921d-b0cc54bedccf" providerId="AD"/>
      </p:ext>
    </p:extLst>
  </p:cmAuthor>
  <p:cmAuthor id="3" name="West, Alyson" initials="WA" lastIdx="20" clrIdx="2">
    <p:extLst>
      <p:ext uri="{19B8F6BF-5375-455C-9EA6-DF929625EA0E}">
        <p15:presenceInfo xmlns:p15="http://schemas.microsoft.com/office/powerpoint/2012/main" userId="S::alysonw@ad.unc.edu::ba6be5a5-c406-4716-90c4-4d2a6f6b6fe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61" autoAdjust="0"/>
    <p:restoredTop sz="80964" autoAdjust="0"/>
  </p:normalViewPr>
  <p:slideViewPr>
    <p:cSldViewPr snapToGrid="0">
      <p:cViewPr varScale="1">
        <p:scale>
          <a:sx n="117" d="100"/>
          <a:sy n="117" d="100"/>
        </p:scale>
        <p:origin x="109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A17B5E-C698-4B07-BBD8-57961FF965CC}" type="doc">
      <dgm:prSet loTypeId="urn:microsoft.com/office/officeart/2005/8/layout/venn1" loCatId="relationship" qsTypeId="urn:microsoft.com/office/officeart/2005/8/quickstyle/simple1" qsCatId="simple" csTypeId="urn:microsoft.com/office/officeart/2005/8/colors/accent0_3" csCatId="mainScheme" phldr="1"/>
      <dgm:spPr/>
      <dgm:t>
        <a:bodyPr/>
        <a:lstStyle/>
        <a:p>
          <a:endParaRPr lang="en-US"/>
        </a:p>
      </dgm:t>
    </dgm:pt>
    <dgm:pt modelId="{BB9BE05E-16D8-46D2-86F4-CB852FBF0701}">
      <dgm:prSet/>
      <dgm:spPr/>
      <dgm:t>
        <a:bodyPr/>
        <a:lstStyle/>
        <a:p>
          <a:pPr algn="ctr"/>
          <a:r>
            <a:rPr lang="en-US" sz="2700" u="sng" dirty="0"/>
            <a:t>Environment</a:t>
          </a:r>
          <a:endParaRPr lang="en-US" sz="2700" dirty="0"/>
        </a:p>
      </dgm:t>
    </dgm:pt>
    <dgm:pt modelId="{A18C3674-A01B-4694-B5A3-201C3F4B883D}" type="parTrans" cxnId="{C4F573C7-801B-4CA7-8C16-E43F11A0CA75}">
      <dgm:prSet/>
      <dgm:spPr/>
      <dgm:t>
        <a:bodyPr/>
        <a:lstStyle/>
        <a:p>
          <a:endParaRPr lang="en-US"/>
        </a:p>
      </dgm:t>
    </dgm:pt>
    <dgm:pt modelId="{D0711913-D599-4069-B9E7-5D9682FBEDF2}" type="sibTrans" cxnId="{C4F573C7-801B-4CA7-8C16-E43F11A0CA75}">
      <dgm:prSet/>
      <dgm:spPr/>
      <dgm:t>
        <a:bodyPr/>
        <a:lstStyle/>
        <a:p>
          <a:endParaRPr lang="en-US"/>
        </a:p>
      </dgm:t>
    </dgm:pt>
    <dgm:pt modelId="{DE73FA24-EAF7-49C0-B5BE-70B2178A9930}">
      <dgm:prSet custT="1"/>
      <dgm:spPr/>
      <dgm:t>
        <a:bodyPr/>
        <a:lstStyle/>
        <a:p>
          <a:pPr algn="l"/>
          <a:r>
            <a:rPr lang="en-US" sz="1800" b="1" dirty="0">
              <a:effectLst>
                <a:outerShdw blurRad="38100" dist="38100" dir="2700000" algn="tl">
                  <a:srgbClr val="000000">
                    <a:alpha val="43137"/>
                  </a:srgbClr>
                </a:outerShdw>
              </a:effectLst>
            </a:rPr>
            <a:t>Facility inventory &amp; traits</a:t>
          </a:r>
        </a:p>
      </dgm:t>
    </dgm:pt>
    <dgm:pt modelId="{DD23D47B-986C-4F8E-8C09-22BDCDBDD372}" type="parTrans" cxnId="{8393321F-6E44-43EA-AE1A-8B7DD420C04A}">
      <dgm:prSet/>
      <dgm:spPr/>
      <dgm:t>
        <a:bodyPr/>
        <a:lstStyle/>
        <a:p>
          <a:endParaRPr lang="en-US"/>
        </a:p>
      </dgm:t>
    </dgm:pt>
    <dgm:pt modelId="{85A9C0B0-22B6-4143-BEB4-F5F2DFD21188}" type="sibTrans" cxnId="{8393321F-6E44-43EA-AE1A-8B7DD420C04A}">
      <dgm:prSet/>
      <dgm:spPr/>
      <dgm:t>
        <a:bodyPr/>
        <a:lstStyle/>
        <a:p>
          <a:endParaRPr lang="en-US"/>
        </a:p>
      </dgm:t>
    </dgm:pt>
    <dgm:pt modelId="{903EACC4-9AE0-407D-91B0-D1F13102B00E}">
      <dgm:prSet custT="1"/>
      <dgm:spPr/>
      <dgm:t>
        <a:bodyPr/>
        <a:lstStyle/>
        <a:p>
          <a:pPr algn="l"/>
          <a:r>
            <a:rPr lang="en-US" sz="1800" dirty="0"/>
            <a:t>Land uses</a:t>
          </a:r>
        </a:p>
      </dgm:t>
    </dgm:pt>
    <dgm:pt modelId="{4C25E248-A7D9-4469-876F-EAAB8557533C}" type="parTrans" cxnId="{954DDDC6-BBA1-4B86-A7A7-708EED36BECF}">
      <dgm:prSet/>
      <dgm:spPr/>
      <dgm:t>
        <a:bodyPr/>
        <a:lstStyle/>
        <a:p>
          <a:endParaRPr lang="en-US"/>
        </a:p>
      </dgm:t>
    </dgm:pt>
    <dgm:pt modelId="{4C8F716E-7609-4E50-BF29-456FE35F880F}" type="sibTrans" cxnId="{954DDDC6-BBA1-4B86-A7A7-708EED36BECF}">
      <dgm:prSet/>
      <dgm:spPr/>
      <dgm:t>
        <a:bodyPr/>
        <a:lstStyle/>
        <a:p>
          <a:endParaRPr lang="en-US"/>
        </a:p>
      </dgm:t>
    </dgm:pt>
    <dgm:pt modelId="{325E9F4F-DFDC-4EC8-BBDC-5A2B63444A14}">
      <dgm:prSet custT="1"/>
      <dgm:spPr/>
      <dgm:t>
        <a:bodyPr/>
        <a:lstStyle/>
        <a:p>
          <a:pPr algn="l"/>
          <a:r>
            <a:rPr lang="en-US" sz="1800" dirty="0"/>
            <a:t>Population </a:t>
          </a:r>
          <a:br>
            <a:rPr lang="en-US" sz="1800" dirty="0"/>
          </a:br>
          <a:r>
            <a:rPr lang="en-US" sz="1800" dirty="0"/>
            <a:t>socio-demographics</a:t>
          </a:r>
        </a:p>
      </dgm:t>
    </dgm:pt>
    <dgm:pt modelId="{FCE094CF-4322-4293-B9F1-47F806AD03CD}" type="parTrans" cxnId="{2381EA16-E661-4F5B-BAEE-44D7E4564977}">
      <dgm:prSet/>
      <dgm:spPr/>
      <dgm:t>
        <a:bodyPr/>
        <a:lstStyle/>
        <a:p>
          <a:endParaRPr lang="en-US"/>
        </a:p>
      </dgm:t>
    </dgm:pt>
    <dgm:pt modelId="{87937283-C521-453E-B1C7-C5A8093507E4}" type="sibTrans" cxnId="{2381EA16-E661-4F5B-BAEE-44D7E4564977}">
      <dgm:prSet/>
      <dgm:spPr/>
      <dgm:t>
        <a:bodyPr/>
        <a:lstStyle/>
        <a:p>
          <a:endParaRPr lang="en-US"/>
        </a:p>
      </dgm:t>
    </dgm:pt>
    <dgm:pt modelId="{D63FB510-B9E2-4AAE-9806-236FBD2CF03E}">
      <dgm:prSet custT="1"/>
      <dgm:spPr/>
      <dgm:t>
        <a:bodyPr/>
        <a:lstStyle/>
        <a:p>
          <a:pPr algn="l"/>
          <a:endParaRPr lang="en-US" sz="1800" dirty="0"/>
        </a:p>
      </dgm:t>
    </dgm:pt>
    <dgm:pt modelId="{92263505-AA55-4B62-9E5E-941AE6DE60D2}" type="parTrans" cxnId="{2072799C-841A-4DF0-BEEC-84C870717490}">
      <dgm:prSet/>
      <dgm:spPr/>
      <dgm:t>
        <a:bodyPr/>
        <a:lstStyle/>
        <a:p>
          <a:endParaRPr lang="en-US"/>
        </a:p>
      </dgm:t>
    </dgm:pt>
    <dgm:pt modelId="{04B5849F-7166-4CF4-8759-3CF04E4C7CFA}" type="sibTrans" cxnId="{2072799C-841A-4DF0-BEEC-84C870717490}">
      <dgm:prSet/>
      <dgm:spPr/>
      <dgm:t>
        <a:bodyPr/>
        <a:lstStyle/>
        <a:p>
          <a:endParaRPr lang="en-US"/>
        </a:p>
      </dgm:t>
    </dgm:pt>
    <dgm:pt modelId="{7C8B9A00-B31B-4F73-AECA-4F0ACE6E2ABC}">
      <dgm:prSet custT="1"/>
      <dgm:spPr/>
      <dgm:t>
        <a:bodyPr/>
        <a:lstStyle/>
        <a:p>
          <a:pPr algn="l"/>
          <a:endParaRPr lang="en-US" sz="1800" dirty="0"/>
        </a:p>
      </dgm:t>
    </dgm:pt>
    <dgm:pt modelId="{4849A8C1-40DF-41B7-BCCD-342255456776}" type="parTrans" cxnId="{A5E28E3F-DBB7-4C6D-8153-C1357C46EAE2}">
      <dgm:prSet/>
      <dgm:spPr/>
      <dgm:t>
        <a:bodyPr/>
        <a:lstStyle/>
        <a:p>
          <a:endParaRPr lang="en-US"/>
        </a:p>
      </dgm:t>
    </dgm:pt>
    <dgm:pt modelId="{23662C3E-0715-452F-8946-F56B7DF6D2AB}" type="sibTrans" cxnId="{A5E28E3F-DBB7-4C6D-8153-C1357C46EAE2}">
      <dgm:prSet/>
      <dgm:spPr/>
      <dgm:t>
        <a:bodyPr/>
        <a:lstStyle/>
        <a:p>
          <a:endParaRPr lang="en-US"/>
        </a:p>
      </dgm:t>
    </dgm:pt>
    <dgm:pt modelId="{CB8AA60A-CD97-404C-B001-2DFF0040D14C}">
      <dgm:prSet custT="1"/>
      <dgm:spPr/>
      <dgm:t>
        <a:bodyPr/>
        <a:lstStyle/>
        <a:p>
          <a:pPr algn="l"/>
          <a:endParaRPr lang="en-US" sz="1800" dirty="0"/>
        </a:p>
      </dgm:t>
    </dgm:pt>
    <dgm:pt modelId="{8D5BE6BA-400A-47BD-95AA-E0A1B10B7421}" type="parTrans" cxnId="{4177DAB2-0765-4101-96C5-1DFAFBCE95BF}">
      <dgm:prSet/>
      <dgm:spPr/>
      <dgm:t>
        <a:bodyPr/>
        <a:lstStyle/>
        <a:p>
          <a:endParaRPr lang="en-US"/>
        </a:p>
      </dgm:t>
    </dgm:pt>
    <dgm:pt modelId="{040DEE86-1579-422F-81F2-CEDE49249166}" type="sibTrans" cxnId="{4177DAB2-0765-4101-96C5-1DFAFBCE95BF}">
      <dgm:prSet/>
      <dgm:spPr/>
      <dgm:t>
        <a:bodyPr/>
        <a:lstStyle/>
        <a:p>
          <a:endParaRPr lang="en-US"/>
        </a:p>
      </dgm:t>
    </dgm:pt>
    <dgm:pt modelId="{C4DD60B1-B6CF-41E7-AD46-652CD9905378}">
      <dgm:prSet custT="1"/>
      <dgm:spPr/>
      <dgm:t>
        <a:bodyPr/>
        <a:lstStyle/>
        <a:p>
          <a:pPr algn="l"/>
          <a:r>
            <a:rPr lang="en-US" sz="1800" dirty="0"/>
            <a:t>Perceptions</a:t>
          </a:r>
        </a:p>
      </dgm:t>
    </dgm:pt>
    <dgm:pt modelId="{6093168E-9295-4F73-9D60-277F2A4A389B}" type="parTrans" cxnId="{A632F2AC-BB03-46D7-B3F5-78ADE9A56803}">
      <dgm:prSet/>
      <dgm:spPr/>
      <dgm:t>
        <a:bodyPr/>
        <a:lstStyle/>
        <a:p>
          <a:endParaRPr lang="en-US"/>
        </a:p>
      </dgm:t>
    </dgm:pt>
    <dgm:pt modelId="{6BDEDBCF-A337-4670-AAEB-2F0F14494502}" type="sibTrans" cxnId="{A632F2AC-BB03-46D7-B3F5-78ADE9A56803}">
      <dgm:prSet/>
      <dgm:spPr/>
      <dgm:t>
        <a:bodyPr/>
        <a:lstStyle/>
        <a:p>
          <a:endParaRPr lang="en-US"/>
        </a:p>
      </dgm:t>
    </dgm:pt>
    <dgm:pt modelId="{7EB35F16-93C0-4A18-81E8-82AAE48FF7B7}" type="pres">
      <dgm:prSet presAssocID="{EEA17B5E-C698-4B07-BBD8-57961FF965CC}" presName="compositeShape" presStyleCnt="0">
        <dgm:presLayoutVars>
          <dgm:chMax val="7"/>
          <dgm:dir/>
          <dgm:resizeHandles val="exact"/>
        </dgm:presLayoutVars>
      </dgm:prSet>
      <dgm:spPr/>
    </dgm:pt>
    <dgm:pt modelId="{46513C25-C191-4D48-83AA-C2A06A9077AF}" type="pres">
      <dgm:prSet presAssocID="{BB9BE05E-16D8-46D2-86F4-CB852FBF0701}" presName="circ1TxSh" presStyleLbl="vennNode1" presStyleIdx="0" presStyleCnt="1"/>
      <dgm:spPr/>
    </dgm:pt>
  </dgm:ptLst>
  <dgm:cxnLst>
    <dgm:cxn modelId="{5B4BD50C-9220-4709-B5CF-4E1A1EBA6BCA}" type="presOf" srcId="{C4DD60B1-B6CF-41E7-AD46-652CD9905378}" destId="{46513C25-C191-4D48-83AA-C2A06A9077AF}" srcOrd="0" destOrd="4" presId="urn:microsoft.com/office/officeart/2005/8/layout/venn1"/>
    <dgm:cxn modelId="{2381EA16-E661-4F5B-BAEE-44D7E4564977}" srcId="{BB9BE05E-16D8-46D2-86F4-CB852FBF0701}" destId="{325E9F4F-DFDC-4EC8-BBDC-5A2B63444A14}" srcOrd="2" destOrd="0" parTransId="{FCE094CF-4322-4293-B9F1-47F806AD03CD}" sibTransId="{87937283-C521-453E-B1C7-C5A8093507E4}"/>
    <dgm:cxn modelId="{B97A8217-525D-4995-A69A-8F674768CFC0}" type="presOf" srcId="{D63FB510-B9E2-4AAE-9806-236FBD2CF03E}" destId="{46513C25-C191-4D48-83AA-C2A06A9077AF}" srcOrd="0" destOrd="7" presId="urn:microsoft.com/office/officeart/2005/8/layout/venn1"/>
    <dgm:cxn modelId="{2DADB11C-3306-4E2C-A12A-0AEF4D58F68D}" type="presOf" srcId="{7C8B9A00-B31B-4F73-AECA-4F0ACE6E2ABC}" destId="{46513C25-C191-4D48-83AA-C2A06A9077AF}" srcOrd="0" destOrd="5" presId="urn:microsoft.com/office/officeart/2005/8/layout/venn1"/>
    <dgm:cxn modelId="{8393321F-6E44-43EA-AE1A-8B7DD420C04A}" srcId="{BB9BE05E-16D8-46D2-86F4-CB852FBF0701}" destId="{DE73FA24-EAF7-49C0-B5BE-70B2178A9930}" srcOrd="0" destOrd="0" parTransId="{DD23D47B-986C-4F8E-8C09-22BDCDBDD372}" sibTransId="{85A9C0B0-22B6-4143-BEB4-F5F2DFD21188}"/>
    <dgm:cxn modelId="{3329D127-6B63-42DB-A095-7EB8C2C5FAF6}" type="presOf" srcId="{EEA17B5E-C698-4B07-BBD8-57961FF965CC}" destId="{7EB35F16-93C0-4A18-81E8-82AAE48FF7B7}" srcOrd="0" destOrd="0" presId="urn:microsoft.com/office/officeart/2005/8/layout/venn1"/>
    <dgm:cxn modelId="{DD829837-813E-499D-BD15-EAB5AA554206}" type="presOf" srcId="{903EACC4-9AE0-407D-91B0-D1F13102B00E}" destId="{46513C25-C191-4D48-83AA-C2A06A9077AF}" srcOrd="0" destOrd="2" presId="urn:microsoft.com/office/officeart/2005/8/layout/venn1"/>
    <dgm:cxn modelId="{A5E28E3F-DBB7-4C6D-8153-C1357C46EAE2}" srcId="{BB9BE05E-16D8-46D2-86F4-CB852FBF0701}" destId="{7C8B9A00-B31B-4F73-AECA-4F0ACE6E2ABC}" srcOrd="4" destOrd="0" parTransId="{4849A8C1-40DF-41B7-BCCD-342255456776}" sibTransId="{23662C3E-0715-452F-8946-F56B7DF6D2AB}"/>
    <dgm:cxn modelId="{7B83FD5C-18C5-4FFD-8E7E-DEA7E0706AB8}" type="presOf" srcId="{CB8AA60A-CD97-404C-B001-2DFF0040D14C}" destId="{46513C25-C191-4D48-83AA-C2A06A9077AF}" srcOrd="0" destOrd="6" presId="urn:microsoft.com/office/officeart/2005/8/layout/venn1"/>
    <dgm:cxn modelId="{C3924E5E-320D-414A-AEE7-7888E6A56C96}" type="presOf" srcId="{BB9BE05E-16D8-46D2-86F4-CB852FBF0701}" destId="{46513C25-C191-4D48-83AA-C2A06A9077AF}" srcOrd="0" destOrd="0" presId="urn:microsoft.com/office/officeart/2005/8/layout/venn1"/>
    <dgm:cxn modelId="{DAD99D8A-2565-4E04-B4C1-F8A76CE97081}" type="presOf" srcId="{325E9F4F-DFDC-4EC8-BBDC-5A2B63444A14}" destId="{46513C25-C191-4D48-83AA-C2A06A9077AF}" srcOrd="0" destOrd="3" presId="urn:microsoft.com/office/officeart/2005/8/layout/venn1"/>
    <dgm:cxn modelId="{2072799C-841A-4DF0-BEEC-84C870717490}" srcId="{BB9BE05E-16D8-46D2-86F4-CB852FBF0701}" destId="{D63FB510-B9E2-4AAE-9806-236FBD2CF03E}" srcOrd="6" destOrd="0" parTransId="{92263505-AA55-4B62-9E5E-941AE6DE60D2}" sibTransId="{04B5849F-7166-4CF4-8759-3CF04E4C7CFA}"/>
    <dgm:cxn modelId="{A632F2AC-BB03-46D7-B3F5-78ADE9A56803}" srcId="{BB9BE05E-16D8-46D2-86F4-CB852FBF0701}" destId="{C4DD60B1-B6CF-41E7-AD46-652CD9905378}" srcOrd="3" destOrd="0" parTransId="{6093168E-9295-4F73-9D60-277F2A4A389B}" sibTransId="{6BDEDBCF-A337-4670-AAEB-2F0F14494502}"/>
    <dgm:cxn modelId="{4177DAB2-0765-4101-96C5-1DFAFBCE95BF}" srcId="{BB9BE05E-16D8-46D2-86F4-CB852FBF0701}" destId="{CB8AA60A-CD97-404C-B001-2DFF0040D14C}" srcOrd="5" destOrd="0" parTransId="{8D5BE6BA-400A-47BD-95AA-E0A1B10B7421}" sibTransId="{040DEE86-1579-422F-81F2-CEDE49249166}"/>
    <dgm:cxn modelId="{954DDDC6-BBA1-4B86-A7A7-708EED36BECF}" srcId="{BB9BE05E-16D8-46D2-86F4-CB852FBF0701}" destId="{903EACC4-9AE0-407D-91B0-D1F13102B00E}" srcOrd="1" destOrd="0" parTransId="{4C25E248-A7D9-4469-876F-EAAB8557533C}" sibTransId="{4C8F716E-7609-4E50-BF29-456FE35F880F}"/>
    <dgm:cxn modelId="{C4F573C7-801B-4CA7-8C16-E43F11A0CA75}" srcId="{EEA17B5E-C698-4B07-BBD8-57961FF965CC}" destId="{BB9BE05E-16D8-46D2-86F4-CB852FBF0701}" srcOrd="0" destOrd="0" parTransId="{A18C3674-A01B-4694-B5A3-201C3F4B883D}" sibTransId="{D0711913-D599-4069-B9E7-5D9682FBEDF2}"/>
    <dgm:cxn modelId="{E43D48F3-D5DD-47CD-85A8-8247EA06F019}" type="presOf" srcId="{DE73FA24-EAF7-49C0-B5BE-70B2178A9930}" destId="{46513C25-C191-4D48-83AA-C2A06A9077AF}" srcOrd="0" destOrd="1" presId="urn:microsoft.com/office/officeart/2005/8/layout/venn1"/>
    <dgm:cxn modelId="{5E3641E3-9173-4F57-9A3B-035EB41C45CB}" type="presParOf" srcId="{7EB35F16-93C0-4A18-81E8-82AAE48FF7B7}" destId="{46513C25-C191-4D48-83AA-C2A06A9077AF}" srcOrd="0"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F8CFE08-F204-452C-811F-AAF3255FA2E8}"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en-US"/>
        </a:p>
      </dgm:t>
    </dgm:pt>
    <dgm:pt modelId="{0BD5E327-9801-4128-B117-4B6051A49604}">
      <dgm:prSet custT="1"/>
      <dgm:spPr/>
      <dgm:t>
        <a:bodyPr/>
        <a:lstStyle/>
        <a:p>
          <a:pPr algn="ctr"/>
          <a:r>
            <a:rPr lang="en-US" sz="2700" u="sng" kern="1200" dirty="0">
              <a:solidFill>
                <a:srgbClr val="2F2B20"/>
              </a:solidFill>
              <a:latin typeface="Franklin Gothic Medium"/>
              <a:ea typeface="+mn-ea"/>
              <a:cs typeface="+mn-cs"/>
            </a:rPr>
            <a:t>Behavior</a:t>
          </a:r>
        </a:p>
      </dgm:t>
    </dgm:pt>
    <dgm:pt modelId="{11BC15F3-8BBB-467C-9F2F-EF1A59E3D282}" type="parTrans" cxnId="{3C9A9015-EE91-47CE-AB47-E7EF1EF7C40D}">
      <dgm:prSet/>
      <dgm:spPr/>
      <dgm:t>
        <a:bodyPr/>
        <a:lstStyle/>
        <a:p>
          <a:endParaRPr lang="en-US"/>
        </a:p>
      </dgm:t>
    </dgm:pt>
    <dgm:pt modelId="{CE5AC336-38FE-4C22-9B96-C2CB924A9C9A}" type="sibTrans" cxnId="{3C9A9015-EE91-47CE-AB47-E7EF1EF7C40D}">
      <dgm:prSet/>
      <dgm:spPr/>
      <dgm:t>
        <a:bodyPr/>
        <a:lstStyle/>
        <a:p>
          <a:endParaRPr lang="en-US"/>
        </a:p>
      </dgm:t>
    </dgm:pt>
    <dgm:pt modelId="{F41C1FE1-D473-4562-A7DB-43BB49505EE2}">
      <dgm:prSet/>
      <dgm:spPr/>
      <dgm:t>
        <a:bodyPr/>
        <a:lstStyle/>
        <a:p>
          <a:pPr algn="l"/>
          <a:r>
            <a:rPr lang="en-US" sz="1800" b="1" kern="1200" dirty="0">
              <a:effectLst>
                <a:outerShdw blurRad="38100" dist="38100" dir="2700000" algn="tl">
                  <a:srgbClr val="000000">
                    <a:alpha val="43137"/>
                  </a:srgbClr>
                </a:outerShdw>
              </a:effectLst>
            </a:rPr>
            <a:t>Volume and use </a:t>
          </a:r>
        </a:p>
      </dgm:t>
    </dgm:pt>
    <dgm:pt modelId="{44C94F59-C4EF-4E5E-9044-B83B084BF54E}" type="parTrans" cxnId="{D9C4BB94-64DF-4DF7-9CE6-29A3B151E8F1}">
      <dgm:prSet/>
      <dgm:spPr/>
      <dgm:t>
        <a:bodyPr/>
        <a:lstStyle/>
        <a:p>
          <a:endParaRPr lang="en-US"/>
        </a:p>
      </dgm:t>
    </dgm:pt>
    <dgm:pt modelId="{3328421C-6DE5-4B2D-BFCE-7F96EAB5239E}" type="sibTrans" cxnId="{D9C4BB94-64DF-4DF7-9CE6-29A3B151E8F1}">
      <dgm:prSet/>
      <dgm:spPr/>
      <dgm:t>
        <a:bodyPr/>
        <a:lstStyle/>
        <a:p>
          <a:endParaRPr lang="en-US"/>
        </a:p>
      </dgm:t>
    </dgm:pt>
    <dgm:pt modelId="{54A684AE-28B9-4FD7-926A-2949F24A82E3}">
      <dgm:prSet/>
      <dgm:spPr/>
      <dgm:t>
        <a:bodyPr/>
        <a:lstStyle/>
        <a:p>
          <a:pPr algn="l"/>
          <a:r>
            <a:rPr lang="en-US" sz="1800" b="1" kern="1200" dirty="0">
              <a:effectLst>
                <a:outerShdw blurRad="38100" dist="38100" dir="2700000" algn="tl">
                  <a:srgbClr val="000000">
                    <a:alpha val="43137"/>
                  </a:srgbClr>
                </a:outerShdw>
              </a:effectLst>
            </a:rPr>
            <a:t>Pedestrians</a:t>
          </a:r>
        </a:p>
      </dgm:t>
    </dgm:pt>
    <dgm:pt modelId="{51C8907A-9555-4D19-802D-51EBB29F1E5D}" type="parTrans" cxnId="{FA61AC71-5E88-4D6D-A7F9-E9BBE98BF8F3}">
      <dgm:prSet/>
      <dgm:spPr/>
      <dgm:t>
        <a:bodyPr/>
        <a:lstStyle/>
        <a:p>
          <a:endParaRPr lang="en-US"/>
        </a:p>
      </dgm:t>
    </dgm:pt>
    <dgm:pt modelId="{045C1AAB-CC90-4C4B-94E3-BB0BF1D14EEC}" type="sibTrans" cxnId="{FA61AC71-5E88-4D6D-A7F9-E9BBE98BF8F3}">
      <dgm:prSet/>
      <dgm:spPr/>
      <dgm:t>
        <a:bodyPr/>
        <a:lstStyle/>
        <a:p>
          <a:endParaRPr lang="en-US"/>
        </a:p>
      </dgm:t>
    </dgm:pt>
    <dgm:pt modelId="{27217EB0-101F-4F4F-9B70-83FAEDA4309E}">
      <dgm:prSet/>
      <dgm:spPr/>
      <dgm:t>
        <a:bodyPr/>
        <a:lstStyle/>
        <a:p>
          <a:pPr algn="l"/>
          <a:r>
            <a:rPr lang="en-US" sz="1800" b="1" kern="1200" dirty="0">
              <a:effectLst>
                <a:outerShdw blurRad="38100" dist="38100" dir="2700000" algn="tl">
                  <a:srgbClr val="000000">
                    <a:alpha val="43137"/>
                  </a:srgbClr>
                </a:outerShdw>
              </a:effectLst>
            </a:rPr>
            <a:t>Bicyclists</a:t>
          </a:r>
          <a:r>
            <a:rPr lang="en-US" sz="1800" kern="1200" dirty="0">
              <a:effectLst>
                <a:outerShdw blurRad="38100" dist="38100" dir="2700000" algn="tl">
                  <a:srgbClr val="000000">
                    <a:alpha val="43137"/>
                  </a:srgbClr>
                </a:outerShdw>
              </a:effectLst>
            </a:rPr>
            <a:t> </a:t>
          </a:r>
        </a:p>
      </dgm:t>
    </dgm:pt>
    <dgm:pt modelId="{B31BA7F3-4516-4B0F-897C-72F869550CFF}" type="parTrans" cxnId="{8127D4F6-A51E-48C2-842E-32EEE06AD386}">
      <dgm:prSet/>
      <dgm:spPr/>
      <dgm:t>
        <a:bodyPr/>
        <a:lstStyle/>
        <a:p>
          <a:endParaRPr lang="en-US"/>
        </a:p>
      </dgm:t>
    </dgm:pt>
    <dgm:pt modelId="{286AE203-9F8A-4B82-BF09-2BBFEB85A822}" type="sibTrans" cxnId="{8127D4F6-A51E-48C2-842E-32EEE06AD386}">
      <dgm:prSet/>
      <dgm:spPr/>
      <dgm:t>
        <a:bodyPr/>
        <a:lstStyle/>
        <a:p>
          <a:endParaRPr lang="en-US"/>
        </a:p>
      </dgm:t>
    </dgm:pt>
    <dgm:pt modelId="{7F95FDDD-A50F-42A6-9F8A-62C7C2677788}">
      <dgm:prSet/>
      <dgm:spPr/>
      <dgm:t>
        <a:bodyPr/>
        <a:lstStyle/>
        <a:p>
          <a:pPr algn="l"/>
          <a:r>
            <a:rPr lang="en-US" sz="1800" kern="1200" dirty="0"/>
            <a:t>Motor vehicle ADT &amp; mix </a:t>
          </a:r>
        </a:p>
      </dgm:t>
    </dgm:pt>
    <dgm:pt modelId="{FA0E9C0A-C40C-43D4-B16A-ADCC4B9AD3E8}" type="parTrans" cxnId="{FB30AC4B-E3C2-489B-90A3-46E9299FC9E3}">
      <dgm:prSet/>
      <dgm:spPr/>
      <dgm:t>
        <a:bodyPr/>
        <a:lstStyle/>
        <a:p>
          <a:endParaRPr lang="en-US"/>
        </a:p>
      </dgm:t>
    </dgm:pt>
    <dgm:pt modelId="{A390DDED-55E6-442A-B2CF-EFA3189FB786}" type="sibTrans" cxnId="{FB30AC4B-E3C2-489B-90A3-46E9299FC9E3}">
      <dgm:prSet/>
      <dgm:spPr/>
      <dgm:t>
        <a:bodyPr/>
        <a:lstStyle/>
        <a:p>
          <a:endParaRPr lang="en-US"/>
        </a:p>
      </dgm:t>
    </dgm:pt>
    <dgm:pt modelId="{6228DA2C-985F-4FC8-9EE1-8E67B4C69FD9}">
      <dgm:prSet/>
      <dgm:spPr/>
      <dgm:t>
        <a:bodyPr/>
        <a:lstStyle/>
        <a:p>
          <a:pPr algn="l"/>
          <a:r>
            <a:rPr lang="en-US" sz="1800" kern="1200" dirty="0"/>
            <a:t>Transit</a:t>
          </a:r>
        </a:p>
      </dgm:t>
    </dgm:pt>
    <dgm:pt modelId="{D09433F9-6012-4DE4-9FF8-7A0ADA0D8AF8}" type="parTrans" cxnId="{3912977F-748D-4CA3-A618-29B3A05C1EAE}">
      <dgm:prSet/>
      <dgm:spPr/>
      <dgm:t>
        <a:bodyPr/>
        <a:lstStyle/>
        <a:p>
          <a:endParaRPr lang="en-US"/>
        </a:p>
      </dgm:t>
    </dgm:pt>
    <dgm:pt modelId="{D2438860-37DB-455E-84AA-A212596E0DBA}" type="sibTrans" cxnId="{3912977F-748D-4CA3-A618-29B3A05C1EAE}">
      <dgm:prSet/>
      <dgm:spPr/>
      <dgm:t>
        <a:bodyPr/>
        <a:lstStyle/>
        <a:p>
          <a:endParaRPr lang="en-US"/>
        </a:p>
      </dgm:t>
    </dgm:pt>
    <dgm:pt modelId="{F3714A0E-65A6-485F-BBD6-A2442AA30F6F}">
      <dgm:prSet/>
      <dgm:spPr/>
      <dgm:t>
        <a:bodyPr/>
        <a:lstStyle/>
        <a:p>
          <a:pPr algn="l"/>
          <a:r>
            <a:rPr lang="en-US" sz="1800" kern="1200" dirty="0"/>
            <a:t>Crashes</a:t>
          </a:r>
        </a:p>
      </dgm:t>
    </dgm:pt>
    <dgm:pt modelId="{928EB9EC-4858-469D-B2AA-F6BCBA2CDB97}" type="parTrans" cxnId="{71CB244A-EBFD-4ADE-ADA2-8BA26F7E8D86}">
      <dgm:prSet/>
      <dgm:spPr/>
      <dgm:t>
        <a:bodyPr/>
        <a:lstStyle/>
        <a:p>
          <a:endParaRPr lang="en-US"/>
        </a:p>
      </dgm:t>
    </dgm:pt>
    <dgm:pt modelId="{AE6614B0-B8C3-45CE-AF89-2B0A39256F5C}" type="sibTrans" cxnId="{71CB244A-EBFD-4ADE-ADA2-8BA26F7E8D86}">
      <dgm:prSet/>
      <dgm:spPr/>
      <dgm:t>
        <a:bodyPr/>
        <a:lstStyle/>
        <a:p>
          <a:endParaRPr lang="en-US"/>
        </a:p>
      </dgm:t>
    </dgm:pt>
    <dgm:pt modelId="{2CB7A60B-AF2A-4EE6-A0E6-22B7A0FB2D9F}">
      <dgm:prSet/>
      <dgm:spPr/>
      <dgm:t>
        <a:bodyPr/>
        <a:lstStyle/>
        <a:p>
          <a:pPr algn="l"/>
          <a:r>
            <a:rPr lang="en-US" sz="1800" b="1" kern="1200" dirty="0">
              <a:effectLst>
                <a:outerShdw blurRad="38100" dist="38100" dir="2700000" algn="tl">
                  <a:srgbClr val="000000">
                    <a:alpha val="43137"/>
                  </a:srgbClr>
                </a:outerShdw>
              </a:effectLst>
            </a:rPr>
            <a:t>Trip and mode share</a:t>
          </a:r>
        </a:p>
      </dgm:t>
    </dgm:pt>
    <dgm:pt modelId="{7E9A2737-334A-4C6D-A6EE-5AB5291F265C}" type="parTrans" cxnId="{BD1E96C1-45DC-41DB-B246-3036BF426832}">
      <dgm:prSet/>
      <dgm:spPr/>
      <dgm:t>
        <a:bodyPr/>
        <a:lstStyle/>
        <a:p>
          <a:endParaRPr lang="en-US"/>
        </a:p>
      </dgm:t>
    </dgm:pt>
    <dgm:pt modelId="{4CF44CE5-61E9-4A3B-BF2A-FAC133E3345D}" type="sibTrans" cxnId="{BD1E96C1-45DC-41DB-B246-3036BF426832}">
      <dgm:prSet/>
      <dgm:spPr/>
      <dgm:t>
        <a:bodyPr/>
        <a:lstStyle/>
        <a:p>
          <a:endParaRPr lang="en-US"/>
        </a:p>
      </dgm:t>
    </dgm:pt>
    <dgm:pt modelId="{2E6DC2D1-3CCD-4F9C-BFBB-174EBAC72495}" type="pres">
      <dgm:prSet presAssocID="{5F8CFE08-F204-452C-811F-AAF3255FA2E8}" presName="compositeShape" presStyleCnt="0">
        <dgm:presLayoutVars>
          <dgm:chMax val="7"/>
          <dgm:dir/>
          <dgm:resizeHandles val="exact"/>
        </dgm:presLayoutVars>
      </dgm:prSet>
      <dgm:spPr/>
    </dgm:pt>
    <dgm:pt modelId="{A9376F40-2B3C-4E65-AC11-1FA4A9A4D70B}" type="pres">
      <dgm:prSet presAssocID="{0BD5E327-9801-4128-B117-4B6051A49604}" presName="circ1TxSh" presStyleLbl="vennNode1" presStyleIdx="0" presStyleCnt="1"/>
      <dgm:spPr/>
    </dgm:pt>
  </dgm:ptLst>
  <dgm:cxnLst>
    <dgm:cxn modelId="{3C9A9015-EE91-47CE-AB47-E7EF1EF7C40D}" srcId="{5F8CFE08-F204-452C-811F-AAF3255FA2E8}" destId="{0BD5E327-9801-4128-B117-4B6051A49604}" srcOrd="0" destOrd="0" parTransId="{11BC15F3-8BBB-467C-9F2F-EF1A59E3D282}" sibTransId="{CE5AC336-38FE-4C22-9B96-C2CB924A9C9A}"/>
    <dgm:cxn modelId="{E2E65423-3551-40C4-BC27-201F56400920}" type="presOf" srcId="{5F8CFE08-F204-452C-811F-AAF3255FA2E8}" destId="{2E6DC2D1-3CCD-4F9C-BFBB-174EBAC72495}" srcOrd="0" destOrd="0" presId="urn:microsoft.com/office/officeart/2005/8/layout/venn1"/>
    <dgm:cxn modelId="{1FEDA634-854E-4F89-9605-28C36EB67846}" type="presOf" srcId="{54A684AE-28B9-4FD7-926A-2949F24A82E3}" destId="{A9376F40-2B3C-4E65-AC11-1FA4A9A4D70B}" srcOrd="0" destOrd="2" presId="urn:microsoft.com/office/officeart/2005/8/layout/venn1"/>
    <dgm:cxn modelId="{39A3DA3E-EB03-447D-8B22-C78FEBF08968}" type="presOf" srcId="{7F95FDDD-A50F-42A6-9F8A-62C7C2677788}" destId="{A9376F40-2B3C-4E65-AC11-1FA4A9A4D70B}" srcOrd="0" destOrd="4" presId="urn:microsoft.com/office/officeart/2005/8/layout/venn1"/>
    <dgm:cxn modelId="{71CB244A-EBFD-4ADE-ADA2-8BA26F7E8D86}" srcId="{0BD5E327-9801-4128-B117-4B6051A49604}" destId="{F3714A0E-65A6-485F-BBD6-A2442AA30F6F}" srcOrd="1" destOrd="0" parTransId="{928EB9EC-4858-469D-B2AA-F6BCBA2CDB97}" sibTransId="{AE6614B0-B8C3-45CE-AF89-2B0A39256F5C}"/>
    <dgm:cxn modelId="{FB30AC4B-E3C2-489B-90A3-46E9299FC9E3}" srcId="{F41C1FE1-D473-4562-A7DB-43BB49505EE2}" destId="{7F95FDDD-A50F-42A6-9F8A-62C7C2677788}" srcOrd="2" destOrd="0" parTransId="{FA0E9C0A-C40C-43D4-B16A-ADCC4B9AD3E8}" sibTransId="{A390DDED-55E6-442A-B2CF-EFA3189FB786}"/>
    <dgm:cxn modelId="{FA61AC71-5E88-4D6D-A7F9-E9BBE98BF8F3}" srcId="{F41C1FE1-D473-4562-A7DB-43BB49505EE2}" destId="{54A684AE-28B9-4FD7-926A-2949F24A82E3}" srcOrd="0" destOrd="0" parTransId="{51C8907A-9555-4D19-802D-51EBB29F1E5D}" sibTransId="{045C1AAB-CC90-4C4B-94E3-BB0BF1D14EEC}"/>
    <dgm:cxn modelId="{EA6D7356-2E8F-435A-BDC3-39B3C2DE4A31}" type="presOf" srcId="{F3714A0E-65A6-485F-BBD6-A2442AA30F6F}" destId="{A9376F40-2B3C-4E65-AC11-1FA4A9A4D70B}" srcOrd="0" destOrd="6" presId="urn:microsoft.com/office/officeart/2005/8/layout/venn1"/>
    <dgm:cxn modelId="{3912977F-748D-4CA3-A618-29B3A05C1EAE}" srcId="{F41C1FE1-D473-4562-A7DB-43BB49505EE2}" destId="{6228DA2C-985F-4FC8-9EE1-8E67B4C69FD9}" srcOrd="3" destOrd="0" parTransId="{D09433F9-6012-4DE4-9FF8-7A0ADA0D8AF8}" sibTransId="{D2438860-37DB-455E-84AA-A212596E0DBA}"/>
    <dgm:cxn modelId="{05A9F084-4A2C-42B1-B466-7A0C7ACD55E7}" type="presOf" srcId="{0BD5E327-9801-4128-B117-4B6051A49604}" destId="{A9376F40-2B3C-4E65-AC11-1FA4A9A4D70B}" srcOrd="0" destOrd="0" presId="urn:microsoft.com/office/officeart/2005/8/layout/venn1"/>
    <dgm:cxn modelId="{A867158E-58A1-40C4-A632-A20BD5F29DB5}" type="presOf" srcId="{6228DA2C-985F-4FC8-9EE1-8E67B4C69FD9}" destId="{A9376F40-2B3C-4E65-AC11-1FA4A9A4D70B}" srcOrd="0" destOrd="5" presId="urn:microsoft.com/office/officeart/2005/8/layout/venn1"/>
    <dgm:cxn modelId="{D9C4BB94-64DF-4DF7-9CE6-29A3B151E8F1}" srcId="{0BD5E327-9801-4128-B117-4B6051A49604}" destId="{F41C1FE1-D473-4562-A7DB-43BB49505EE2}" srcOrd="0" destOrd="0" parTransId="{44C94F59-C4EF-4E5E-9044-B83B084BF54E}" sibTransId="{3328421C-6DE5-4B2D-BFCE-7F96EAB5239E}"/>
    <dgm:cxn modelId="{4A9C4BAD-4AB3-40F8-9852-762693C95212}" type="presOf" srcId="{2CB7A60B-AF2A-4EE6-A0E6-22B7A0FB2D9F}" destId="{A9376F40-2B3C-4E65-AC11-1FA4A9A4D70B}" srcOrd="0" destOrd="7" presId="urn:microsoft.com/office/officeart/2005/8/layout/venn1"/>
    <dgm:cxn modelId="{CC3077BF-EB80-44F8-A5BC-0C21A00B3E1C}" type="presOf" srcId="{27217EB0-101F-4F4F-9B70-83FAEDA4309E}" destId="{A9376F40-2B3C-4E65-AC11-1FA4A9A4D70B}" srcOrd="0" destOrd="3" presId="urn:microsoft.com/office/officeart/2005/8/layout/venn1"/>
    <dgm:cxn modelId="{BD1E96C1-45DC-41DB-B246-3036BF426832}" srcId="{0BD5E327-9801-4128-B117-4B6051A49604}" destId="{2CB7A60B-AF2A-4EE6-A0E6-22B7A0FB2D9F}" srcOrd="2" destOrd="0" parTransId="{7E9A2737-334A-4C6D-A6EE-5AB5291F265C}" sibTransId="{4CF44CE5-61E9-4A3B-BF2A-FAC133E3345D}"/>
    <dgm:cxn modelId="{47159CE3-B476-413D-83FC-0EEBC09E9C6A}" type="presOf" srcId="{F41C1FE1-D473-4562-A7DB-43BB49505EE2}" destId="{A9376F40-2B3C-4E65-AC11-1FA4A9A4D70B}" srcOrd="0" destOrd="1" presId="urn:microsoft.com/office/officeart/2005/8/layout/venn1"/>
    <dgm:cxn modelId="{8127D4F6-A51E-48C2-842E-32EEE06AD386}" srcId="{F41C1FE1-D473-4562-A7DB-43BB49505EE2}" destId="{27217EB0-101F-4F4F-9B70-83FAEDA4309E}" srcOrd="1" destOrd="0" parTransId="{B31BA7F3-4516-4B0F-897C-72F869550CFF}" sibTransId="{286AE203-9F8A-4B82-BF09-2BBFEB85A822}"/>
    <dgm:cxn modelId="{F3837086-0174-4048-A3C7-858E421CB7DC}" type="presParOf" srcId="{2E6DC2D1-3CCD-4F9C-BFBB-174EBAC72495}" destId="{A9376F40-2B3C-4E65-AC11-1FA4A9A4D70B}" srcOrd="0" destOrd="0" presId="urn:microsoft.com/office/officeart/2005/8/layout/ven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55B89C4-6975-450C-B26E-B43271E7DEE2}" type="doc">
      <dgm:prSet loTypeId="urn:microsoft.com/office/officeart/2005/8/layout/vProcess5" loCatId="process" qsTypeId="urn:microsoft.com/office/officeart/2005/8/quickstyle/simple3" qsCatId="simple" csTypeId="urn:microsoft.com/office/officeart/2005/8/colors/accent0_2" csCatId="mainScheme" phldr="1"/>
      <dgm:spPr/>
      <dgm:t>
        <a:bodyPr/>
        <a:lstStyle/>
        <a:p>
          <a:endParaRPr lang="en-US"/>
        </a:p>
      </dgm:t>
    </dgm:pt>
    <dgm:pt modelId="{EDFA582F-6AA3-478C-9A2A-2A1B4833FBDD}">
      <dgm:prSet phldrT="[Text]"/>
      <dgm:spPr/>
      <dgm:t>
        <a:bodyPr/>
        <a:lstStyle/>
        <a:p>
          <a:r>
            <a:rPr lang="en-US" dirty="0"/>
            <a:t>What are you counting?</a:t>
          </a:r>
        </a:p>
      </dgm:t>
    </dgm:pt>
    <dgm:pt modelId="{E5EC49DF-D59C-4A09-B173-632935D978A6}" type="parTrans" cxnId="{C7E844E9-7B7D-471B-AA91-9ADA17915935}">
      <dgm:prSet/>
      <dgm:spPr/>
      <dgm:t>
        <a:bodyPr/>
        <a:lstStyle/>
        <a:p>
          <a:endParaRPr lang="en-US"/>
        </a:p>
      </dgm:t>
    </dgm:pt>
    <dgm:pt modelId="{1CEC2334-41C3-479B-A19D-1D10F133F336}" type="sibTrans" cxnId="{C7E844E9-7B7D-471B-AA91-9ADA17915935}">
      <dgm:prSet/>
      <dgm:spPr/>
      <dgm:t>
        <a:bodyPr/>
        <a:lstStyle/>
        <a:p>
          <a:endParaRPr lang="en-US"/>
        </a:p>
      </dgm:t>
    </dgm:pt>
    <dgm:pt modelId="{49F10899-D0B8-487E-BF5C-9822CF4F8B19}">
      <dgm:prSet phldrT="[Text]"/>
      <dgm:spPr/>
      <dgm:t>
        <a:bodyPr/>
        <a:lstStyle/>
        <a:p>
          <a:r>
            <a:rPr lang="en-US" dirty="0"/>
            <a:t>Where are you counting?</a:t>
          </a:r>
        </a:p>
      </dgm:t>
    </dgm:pt>
    <dgm:pt modelId="{213DF0B2-8F1C-404D-ABE1-AC9F3A6016E0}" type="parTrans" cxnId="{AACE9EAD-2CDC-4036-A350-77F8064230A2}">
      <dgm:prSet/>
      <dgm:spPr/>
      <dgm:t>
        <a:bodyPr/>
        <a:lstStyle/>
        <a:p>
          <a:endParaRPr lang="en-US"/>
        </a:p>
      </dgm:t>
    </dgm:pt>
    <dgm:pt modelId="{EABEFBFE-EE60-4D5E-BC62-35461F03C8C7}" type="sibTrans" cxnId="{AACE9EAD-2CDC-4036-A350-77F8064230A2}">
      <dgm:prSet/>
      <dgm:spPr/>
      <dgm:t>
        <a:bodyPr/>
        <a:lstStyle/>
        <a:p>
          <a:endParaRPr lang="en-US"/>
        </a:p>
      </dgm:t>
    </dgm:pt>
    <dgm:pt modelId="{420FCECE-DBF2-4B88-B414-CC663E213AA3}">
      <dgm:prSet phldrT="[Text]"/>
      <dgm:spPr/>
      <dgm:t>
        <a:bodyPr/>
        <a:lstStyle/>
        <a:p>
          <a:r>
            <a:rPr lang="en-US" dirty="0"/>
            <a:t>For how long?</a:t>
          </a:r>
        </a:p>
      </dgm:t>
    </dgm:pt>
    <dgm:pt modelId="{D777BFD2-579F-47D8-87A3-1201038B2197}" type="parTrans" cxnId="{2182D94E-7817-4A90-B8E3-CE4AA707A269}">
      <dgm:prSet/>
      <dgm:spPr/>
      <dgm:t>
        <a:bodyPr/>
        <a:lstStyle/>
        <a:p>
          <a:endParaRPr lang="en-US"/>
        </a:p>
      </dgm:t>
    </dgm:pt>
    <dgm:pt modelId="{95B36AEF-3C01-4A0C-B1E3-C20B8E6EF249}" type="sibTrans" cxnId="{2182D94E-7817-4A90-B8E3-CE4AA707A269}">
      <dgm:prSet/>
      <dgm:spPr/>
      <dgm:t>
        <a:bodyPr/>
        <a:lstStyle/>
        <a:p>
          <a:endParaRPr lang="en-US"/>
        </a:p>
      </dgm:t>
    </dgm:pt>
    <dgm:pt modelId="{132E6B27-FBFE-4084-ADB0-64D4C5ACBB16}" type="pres">
      <dgm:prSet presAssocID="{055B89C4-6975-450C-B26E-B43271E7DEE2}" presName="outerComposite" presStyleCnt="0">
        <dgm:presLayoutVars>
          <dgm:chMax val="5"/>
          <dgm:dir/>
          <dgm:resizeHandles val="exact"/>
        </dgm:presLayoutVars>
      </dgm:prSet>
      <dgm:spPr/>
    </dgm:pt>
    <dgm:pt modelId="{F36E2BE7-5848-4F7D-8655-0D7C78764DAB}" type="pres">
      <dgm:prSet presAssocID="{055B89C4-6975-450C-B26E-B43271E7DEE2}" presName="dummyMaxCanvas" presStyleCnt="0">
        <dgm:presLayoutVars/>
      </dgm:prSet>
      <dgm:spPr/>
    </dgm:pt>
    <dgm:pt modelId="{A74C279A-408E-4DF5-B2C4-EB42B6473E29}" type="pres">
      <dgm:prSet presAssocID="{055B89C4-6975-450C-B26E-B43271E7DEE2}" presName="ThreeNodes_1" presStyleLbl="node1" presStyleIdx="0" presStyleCnt="3">
        <dgm:presLayoutVars>
          <dgm:bulletEnabled val="1"/>
        </dgm:presLayoutVars>
      </dgm:prSet>
      <dgm:spPr/>
    </dgm:pt>
    <dgm:pt modelId="{B1C40481-5764-41CD-B23A-F33B77DFE53F}" type="pres">
      <dgm:prSet presAssocID="{055B89C4-6975-450C-B26E-B43271E7DEE2}" presName="ThreeNodes_2" presStyleLbl="node1" presStyleIdx="1" presStyleCnt="3">
        <dgm:presLayoutVars>
          <dgm:bulletEnabled val="1"/>
        </dgm:presLayoutVars>
      </dgm:prSet>
      <dgm:spPr/>
    </dgm:pt>
    <dgm:pt modelId="{DED5E352-91FB-4033-B195-D4A613F7B8F4}" type="pres">
      <dgm:prSet presAssocID="{055B89C4-6975-450C-B26E-B43271E7DEE2}" presName="ThreeNodes_3" presStyleLbl="node1" presStyleIdx="2" presStyleCnt="3">
        <dgm:presLayoutVars>
          <dgm:bulletEnabled val="1"/>
        </dgm:presLayoutVars>
      </dgm:prSet>
      <dgm:spPr/>
    </dgm:pt>
    <dgm:pt modelId="{3C4BC316-AF11-4E4F-AC53-9B62836169C8}" type="pres">
      <dgm:prSet presAssocID="{055B89C4-6975-450C-B26E-B43271E7DEE2}" presName="ThreeConn_1-2" presStyleLbl="fgAccFollowNode1" presStyleIdx="0" presStyleCnt="2">
        <dgm:presLayoutVars>
          <dgm:bulletEnabled val="1"/>
        </dgm:presLayoutVars>
      </dgm:prSet>
      <dgm:spPr/>
    </dgm:pt>
    <dgm:pt modelId="{D61E670D-182E-4CA7-8B68-D607335F0D23}" type="pres">
      <dgm:prSet presAssocID="{055B89C4-6975-450C-B26E-B43271E7DEE2}" presName="ThreeConn_2-3" presStyleLbl="fgAccFollowNode1" presStyleIdx="1" presStyleCnt="2">
        <dgm:presLayoutVars>
          <dgm:bulletEnabled val="1"/>
        </dgm:presLayoutVars>
      </dgm:prSet>
      <dgm:spPr/>
    </dgm:pt>
    <dgm:pt modelId="{D2D969B7-6824-46DE-9718-E6422AEEFD5F}" type="pres">
      <dgm:prSet presAssocID="{055B89C4-6975-450C-B26E-B43271E7DEE2}" presName="ThreeNodes_1_text" presStyleLbl="node1" presStyleIdx="2" presStyleCnt="3">
        <dgm:presLayoutVars>
          <dgm:bulletEnabled val="1"/>
        </dgm:presLayoutVars>
      </dgm:prSet>
      <dgm:spPr/>
    </dgm:pt>
    <dgm:pt modelId="{E8E77E35-7D53-4F09-8C47-980A5679389F}" type="pres">
      <dgm:prSet presAssocID="{055B89C4-6975-450C-B26E-B43271E7DEE2}" presName="ThreeNodes_2_text" presStyleLbl="node1" presStyleIdx="2" presStyleCnt="3">
        <dgm:presLayoutVars>
          <dgm:bulletEnabled val="1"/>
        </dgm:presLayoutVars>
      </dgm:prSet>
      <dgm:spPr/>
    </dgm:pt>
    <dgm:pt modelId="{CB479BFA-5C87-4138-B894-85845753F201}" type="pres">
      <dgm:prSet presAssocID="{055B89C4-6975-450C-B26E-B43271E7DEE2}" presName="ThreeNodes_3_text" presStyleLbl="node1" presStyleIdx="2" presStyleCnt="3">
        <dgm:presLayoutVars>
          <dgm:bulletEnabled val="1"/>
        </dgm:presLayoutVars>
      </dgm:prSet>
      <dgm:spPr/>
    </dgm:pt>
  </dgm:ptLst>
  <dgm:cxnLst>
    <dgm:cxn modelId="{D1C31D14-8A20-4559-B606-EFC80CDD8906}" type="presOf" srcId="{EABEFBFE-EE60-4D5E-BC62-35461F03C8C7}" destId="{D61E670D-182E-4CA7-8B68-D607335F0D23}" srcOrd="0" destOrd="0" presId="urn:microsoft.com/office/officeart/2005/8/layout/vProcess5"/>
    <dgm:cxn modelId="{B4B16528-AEEA-4252-B944-309EECFB6B93}" type="presOf" srcId="{1CEC2334-41C3-479B-A19D-1D10F133F336}" destId="{3C4BC316-AF11-4E4F-AC53-9B62836169C8}" srcOrd="0" destOrd="0" presId="urn:microsoft.com/office/officeart/2005/8/layout/vProcess5"/>
    <dgm:cxn modelId="{91AED165-0F64-4C34-BA40-A5833742CECA}" type="presOf" srcId="{055B89C4-6975-450C-B26E-B43271E7DEE2}" destId="{132E6B27-FBFE-4084-ADB0-64D4C5ACBB16}" srcOrd="0" destOrd="0" presId="urn:microsoft.com/office/officeart/2005/8/layout/vProcess5"/>
    <dgm:cxn modelId="{9A48C368-5408-491A-8897-CA2D5FD0AA13}" type="presOf" srcId="{EDFA582F-6AA3-478C-9A2A-2A1B4833FBDD}" destId="{D2D969B7-6824-46DE-9718-E6422AEEFD5F}" srcOrd="1" destOrd="0" presId="urn:microsoft.com/office/officeart/2005/8/layout/vProcess5"/>
    <dgm:cxn modelId="{2182D94E-7817-4A90-B8E3-CE4AA707A269}" srcId="{055B89C4-6975-450C-B26E-B43271E7DEE2}" destId="{420FCECE-DBF2-4B88-B414-CC663E213AA3}" srcOrd="2" destOrd="0" parTransId="{D777BFD2-579F-47D8-87A3-1201038B2197}" sibTransId="{95B36AEF-3C01-4A0C-B1E3-C20B8E6EF249}"/>
    <dgm:cxn modelId="{41075955-3C46-4E69-A6AA-4F0213A31F64}" type="presOf" srcId="{420FCECE-DBF2-4B88-B414-CC663E213AA3}" destId="{CB479BFA-5C87-4138-B894-85845753F201}" srcOrd="1" destOrd="0" presId="urn:microsoft.com/office/officeart/2005/8/layout/vProcess5"/>
    <dgm:cxn modelId="{AB189858-C23F-4401-AF9F-5DABA9355D05}" type="presOf" srcId="{49F10899-D0B8-487E-BF5C-9822CF4F8B19}" destId="{B1C40481-5764-41CD-B23A-F33B77DFE53F}" srcOrd="0" destOrd="0" presId="urn:microsoft.com/office/officeart/2005/8/layout/vProcess5"/>
    <dgm:cxn modelId="{BB5FEF95-7397-4EA9-9A44-4D591E035C64}" type="presOf" srcId="{420FCECE-DBF2-4B88-B414-CC663E213AA3}" destId="{DED5E352-91FB-4033-B195-D4A613F7B8F4}" srcOrd="0" destOrd="0" presId="urn:microsoft.com/office/officeart/2005/8/layout/vProcess5"/>
    <dgm:cxn modelId="{AACE9EAD-2CDC-4036-A350-77F8064230A2}" srcId="{055B89C4-6975-450C-B26E-B43271E7DEE2}" destId="{49F10899-D0B8-487E-BF5C-9822CF4F8B19}" srcOrd="1" destOrd="0" parTransId="{213DF0B2-8F1C-404D-ABE1-AC9F3A6016E0}" sibTransId="{EABEFBFE-EE60-4D5E-BC62-35461F03C8C7}"/>
    <dgm:cxn modelId="{8E62D8B9-D1B3-40FC-81DA-55DEE7DE9228}" type="presOf" srcId="{49F10899-D0B8-487E-BF5C-9822CF4F8B19}" destId="{E8E77E35-7D53-4F09-8C47-980A5679389F}" srcOrd="1" destOrd="0" presId="urn:microsoft.com/office/officeart/2005/8/layout/vProcess5"/>
    <dgm:cxn modelId="{8889EDE6-AD39-444B-8934-1097F8ECD626}" type="presOf" srcId="{EDFA582F-6AA3-478C-9A2A-2A1B4833FBDD}" destId="{A74C279A-408E-4DF5-B2C4-EB42B6473E29}" srcOrd="0" destOrd="0" presId="urn:microsoft.com/office/officeart/2005/8/layout/vProcess5"/>
    <dgm:cxn modelId="{C7E844E9-7B7D-471B-AA91-9ADA17915935}" srcId="{055B89C4-6975-450C-B26E-B43271E7DEE2}" destId="{EDFA582F-6AA3-478C-9A2A-2A1B4833FBDD}" srcOrd="0" destOrd="0" parTransId="{E5EC49DF-D59C-4A09-B173-632935D978A6}" sibTransId="{1CEC2334-41C3-479B-A19D-1D10F133F336}"/>
    <dgm:cxn modelId="{AFA70F0F-1216-41D6-A53F-E943EEC9E3D9}" type="presParOf" srcId="{132E6B27-FBFE-4084-ADB0-64D4C5ACBB16}" destId="{F36E2BE7-5848-4F7D-8655-0D7C78764DAB}" srcOrd="0" destOrd="0" presId="urn:microsoft.com/office/officeart/2005/8/layout/vProcess5"/>
    <dgm:cxn modelId="{FE99F409-74D9-4DE1-8597-F0959AE7D5F7}" type="presParOf" srcId="{132E6B27-FBFE-4084-ADB0-64D4C5ACBB16}" destId="{A74C279A-408E-4DF5-B2C4-EB42B6473E29}" srcOrd="1" destOrd="0" presId="urn:microsoft.com/office/officeart/2005/8/layout/vProcess5"/>
    <dgm:cxn modelId="{DD2A25F4-AF7D-4C96-ADD3-693A04F7F3A7}" type="presParOf" srcId="{132E6B27-FBFE-4084-ADB0-64D4C5ACBB16}" destId="{B1C40481-5764-41CD-B23A-F33B77DFE53F}" srcOrd="2" destOrd="0" presId="urn:microsoft.com/office/officeart/2005/8/layout/vProcess5"/>
    <dgm:cxn modelId="{30F5662B-B0E8-4EE8-8894-39FEE5DAC0CC}" type="presParOf" srcId="{132E6B27-FBFE-4084-ADB0-64D4C5ACBB16}" destId="{DED5E352-91FB-4033-B195-D4A613F7B8F4}" srcOrd="3" destOrd="0" presId="urn:microsoft.com/office/officeart/2005/8/layout/vProcess5"/>
    <dgm:cxn modelId="{E1ADA677-96D1-4787-BBE0-D310ABDD7594}" type="presParOf" srcId="{132E6B27-FBFE-4084-ADB0-64D4C5ACBB16}" destId="{3C4BC316-AF11-4E4F-AC53-9B62836169C8}" srcOrd="4" destOrd="0" presId="urn:microsoft.com/office/officeart/2005/8/layout/vProcess5"/>
    <dgm:cxn modelId="{BA77DD44-D00F-4873-AED3-D518E7D65757}" type="presParOf" srcId="{132E6B27-FBFE-4084-ADB0-64D4C5ACBB16}" destId="{D61E670D-182E-4CA7-8B68-D607335F0D23}" srcOrd="5" destOrd="0" presId="urn:microsoft.com/office/officeart/2005/8/layout/vProcess5"/>
    <dgm:cxn modelId="{B019B126-02EB-4390-871B-FAE71FBA372E}" type="presParOf" srcId="{132E6B27-FBFE-4084-ADB0-64D4C5ACBB16}" destId="{D2D969B7-6824-46DE-9718-E6422AEEFD5F}" srcOrd="6" destOrd="0" presId="urn:microsoft.com/office/officeart/2005/8/layout/vProcess5"/>
    <dgm:cxn modelId="{FD3AB5AD-6B4D-44FE-BFB7-5B5DCE4D11AB}" type="presParOf" srcId="{132E6B27-FBFE-4084-ADB0-64D4C5ACBB16}" destId="{E8E77E35-7D53-4F09-8C47-980A5679389F}" srcOrd="7" destOrd="0" presId="urn:microsoft.com/office/officeart/2005/8/layout/vProcess5"/>
    <dgm:cxn modelId="{F0D332D8-16D6-40D4-BF3F-803360FB41C9}" type="presParOf" srcId="{132E6B27-FBFE-4084-ADB0-64D4C5ACBB16}" destId="{CB479BFA-5C87-4138-B894-85845753F201}" srcOrd="8" destOrd="0" presId="urn:microsoft.com/office/officeart/2005/8/layout/vProcess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513C25-C191-4D48-83AA-C2A06A9077AF}">
      <dsp:nvSpPr>
        <dsp:cNvPr id="0" name=""/>
        <dsp:cNvSpPr/>
      </dsp:nvSpPr>
      <dsp:spPr>
        <a:xfrm>
          <a:off x="67133" y="0"/>
          <a:ext cx="3721636" cy="3721636"/>
        </a:xfrm>
        <a:prstGeom prst="ellipse">
          <a:avLst/>
        </a:prstGeom>
        <a:solidFill>
          <a:schemeClr val="dk2">
            <a:alpha val="50000"/>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1">
          <a:noAutofit/>
        </a:bodyPr>
        <a:lstStyle/>
        <a:p>
          <a:pPr marL="0" lvl="0" indent="0" algn="ctr" defTabSz="1200150">
            <a:lnSpc>
              <a:spcPct val="90000"/>
            </a:lnSpc>
            <a:spcBef>
              <a:spcPct val="0"/>
            </a:spcBef>
            <a:spcAft>
              <a:spcPct val="35000"/>
            </a:spcAft>
            <a:buNone/>
          </a:pPr>
          <a:r>
            <a:rPr lang="en-US" sz="2700" u="sng" kern="1200" dirty="0"/>
            <a:t>Environment</a:t>
          </a:r>
          <a:endParaRPr lang="en-US" sz="2700" kern="1200" dirty="0"/>
        </a:p>
        <a:p>
          <a:pPr marL="171450" lvl="1" indent="-171450" algn="l" defTabSz="800100">
            <a:lnSpc>
              <a:spcPct val="90000"/>
            </a:lnSpc>
            <a:spcBef>
              <a:spcPct val="0"/>
            </a:spcBef>
            <a:spcAft>
              <a:spcPct val="15000"/>
            </a:spcAft>
            <a:buChar char="•"/>
          </a:pPr>
          <a:r>
            <a:rPr lang="en-US" sz="1800" b="1" kern="1200" dirty="0">
              <a:effectLst>
                <a:outerShdw blurRad="38100" dist="38100" dir="2700000" algn="tl">
                  <a:srgbClr val="000000">
                    <a:alpha val="43137"/>
                  </a:srgbClr>
                </a:outerShdw>
              </a:effectLst>
            </a:rPr>
            <a:t>Facility inventory &amp; traits</a:t>
          </a:r>
        </a:p>
        <a:p>
          <a:pPr marL="171450" lvl="1" indent="-171450" algn="l" defTabSz="800100">
            <a:lnSpc>
              <a:spcPct val="90000"/>
            </a:lnSpc>
            <a:spcBef>
              <a:spcPct val="0"/>
            </a:spcBef>
            <a:spcAft>
              <a:spcPct val="15000"/>
            </a:spcAft>
            <a:buChar char="•"/>
          </a:pPr>
          <a:r>
            <a:rPr lang="en-US" sz="1800" kern="1200" dirty="0"/>
            <a:t>Land uses</a:t>
          </a:r>
        </a:p>
        <a:p>
          <a:pPr marL="171450" lvl="1" indent="-171450" algn="l" defTabSz="800100">
            <a:lnSpc>
              <a:spcPct val="90000"/>
            </a:lnSpc>
            <a:spcBef>
              <a:spcPct val="0"/>
            </a:spcBef>
            <a:spcAft>
              <a:spcPct val="15000"/>
            </a:spcAft>
            <a:buChar char="•"/>
          </a:pPr>
          <a:r>
            <a:rPr lang="en-US" sz="1800" kern="1200" dirty="0"/>
            <a:t>Population </a:t>
          </a:r>
          <a:br>
            <a:rPr lang="en-US" sz="1800" kern="1200" dirty="0"/>
          </a:br>
          <a:r>
            <a:rPr lang="en-US" sz="1800" kern="1200" dirty="0"/>
            <a:t>socio-demographics</a:t>
          </a:r>
        </a:p>
        <a:p>
          <a:pPr marL="171450" lvl="1" indent="-171450" algn="l" defTabSz="800100">
            <a:lnSpc>
              <a:spcPct val="90000"/>
            </a:lnSpc>
            <a:spcBef>
              <a:spcPct val="0"/>
            </a:spcBef>
            <a:spcAft>
              <a:spcPct val="15000"/>
            </a:spcAft>
            <a:buChar char="•"/>
          </a:pPr>
          <a:r>
            <a:rPr lang="en-US" sz="1800" kern="1200" dirty="0"/>
            <a:t>Perceptions</a:t>
          </a:r>
        </a:p>
        <a:p>
          <a:pPr marL="171450" lvl="1" indent="-171450" algn="l" defTabSz="800100">
            <a:lnSpc>
              <a:spcPct val="90000"/>
            </a:lnSpc>
            <a:spcBef>
              <a:spcPct val="0"/>
            </a:spcBef>
            <a:spcAft>
              <a:spcPct val="15000"/>
            </a:spcAft>
            <a:buChar char="•"/>
          </a:pPr>
          <a:endParaRPr lang="en-US" sz="1800" kern="1200" dirty="0"/>
        </a:p>
        <a:p>
          <a:pPr marL="171450" lvl="1" indent="-171450" algn="l" defTabSz="800100">
            <a:lnSpc>
              <a:spcPct val="90000"/>
            </a:lnSpc>
            <a:spcBef>
              <a:spcPct val="0"/>
            </a:spcBef>
            <a:spcAft>
              <a:spcPct val="15000"/>
            </a:spcAft>
            <a:buChar char="•"/>
          </a:pPr>
          <a:endParaRPr lang="en-US" sz="1800" kern="1200" dirty="0"/>
        </a:p>
        <a:p>
          <a:pPr marL="171450" lvl="1" indent="-171450" algn="l" defTabSz="800100">
            <a:lnSpc>
              <a:spcPct val="90000"/>
            </a:lnSpc>
            <a:spcBef>
              <a:spcPct val="0"/>
            </a:spcBef>
            <a:spcAft>
              <a:spcPct val="15000"/>
            </a:spcAft>
            <a:buChar char="•"/>
          </a:pPr>
          <a:endParaRPr lang="en-US" sz="1800" kern="1200" dirty="0"/>
        </a:p>
      </dsp:txBody>
      <dsp:txXfrm>
        <a:off x="612154" y="545021"/>
        <a:ext cx="2631594" cy="26315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376F40-2B3C-4E65-AC11-1FA4A9A4D70B}">
      <dsp:nvSpPr>
        <dsp:cNvPr id="0" name=""/>
        <dsp:cNvSpPr/>
      </dsp:nvSpPr>
      <dsp:spPr>
        <a:xfrm>
          <a:off x="124289" y="0"/>
          <a:ext cx="3721636" cy="372163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1">
          <a:noAutofit/>
        </a:bodyPr>
        <a:lstStyle/>
        <a:p>
          <a:pPr marL="0" lvl="0" indent="0" algn="ctr" defTabSz="1200150">
            <a:lnSpc>
              <a:spcPct val="90000"/>
            </a:lnSpc>
            <a:spcBef>
              <a:spcPct val="0"/>
            </a:spcBef>
            <a:spcAft>
              <a:spcPct val="35000"/>
            </a:spcAft>
            <a:buNone/>
          </a:pPr>
          <a:r>
            <a:rPr lang="en-US" sz="2700" u="sng" kern="1200" dirty="0">
              <a:solidFill>
                <a:srgbClr val="2F2B20"/>
              </a:solidFill>
              <a:latin typeface="Franklin Gothic Medium"/>
              <a:ea typeface="+mn-ea"/>
              <a:cs typeface="+mn-cs"/>
            </a:rPr>
            <a:t>Behavior</a:t>
          </a:r>
        </a:p>
        <a:p>
          <a:pPr marL="171450" lvl="1" indent="-171450" algn="l" defTabSz="800100">
            <a:lnSpc>
              <a:spcPct val="90000"/>
            </a:lnSpc>
            <a:spcBef>
              <a:spcPct val="0"/>
            </a:spcBef>
            <a:spcAft>
              <a:spcPct val="15000"/>
            </a:spcAft>
            <a:buChar char="•"/>
          </a:pPr>
          <a:r>
            <a:rPr lang="en-US" sz="1800" b="1" kern="1200" dirty="0">
              <a:effectLst>
                <a:outerShdw blurRad="38100" dist="38100" dir="2700000" algn="tl">
                  <a:srgbClr val="000000">
                    <a:alpha val="43137"/>
                  </a:srgbClr>
                </a:outerShdw>
              </a:effectLst>
            </a:rPr>
            <a:t>Volume and use </a:t>
          </a:r>
        </a:p>
        <a:p>
          <a:pPr marL="342900" lvl="2" indent="-171450" algn="l" defTabSz="800100">
            <a:lnSpc>
              <a:spcPct val="90000"/>
            </a:lnSpc>
            <a:spcBef>
              <a:spcPct val="0"/>
            </a:spcBef>
            <a:spcAft>
              <a:spcPct val="15000"/>
            </a:spcAft>
            <a:buChar char="•"/>
          </a:pPr>
          <a:r>
            <a:rPr lang="en-US" sz="1800" b="1" kern="1200" dirty="0">
              <a:effectLst>
                <a:outerShdw blurRad="38100" dist="38100" dir="2700000" algn="tl">
                  <a:srgbClr val="000000">
                    <a:alpha val="43137"/>
                  </a:srgbClr>
                </a:outerShdw>
              </a:effectLst>
            </a:rPr>
            <a:t>Pedestrians</a:t>
          </a:r>
        </a:p>
        <a:p>
          <a:pPr marL="342900" lvl="2" indent="-171450" algn="l" defTabSz="800100">
            <a:lnSpc>
              <a:spcPct val="90000"/>
            </a:lnSpc>
            <a:spcBef>
              <a:spcPct val="0"/>
            </a:spcBef>
            <a:spcAft>
              <a:spcPct val="15000"/>
            </a:spcAft>
            <a:buChar char="•"/>
          </a:pPr>
          <a:r>
            <a:rPr lang="en-US" sz="1800" b="1" kern="1200" dirty="0">
              <a:effectLst>
                <a:outerShdw blurRad="38100" dist="38100" dir="2700000" algn="tl">
                  <a:srgbClr val="000000">
                    <a:alpha val="43137"/>
                  </a:srgbClr>
                </a:outerShdw>
              </a:effectLst>
            </a:rPr>
            <a:t>Bicyclists</a:t>
          </a:r>
          <a:r>
            <a:rPr lang="en-US" sz="1800" kern="1200" dirty="0">
              <a:effectLst>
                <a:outerShdw blurRad="38100" dist="38100" dir="2700000" algn="tl">
                  <a:srgbClr val="000000">
                    <a:alpha val="43137"/>
                  </a:srgbClr>
                </a:outerShdw>
              </a:effectLst>
            </a:rPr>
            <a:t> </a:t>
          </a:r>
        </a:p>
        <a:p>
          <a:pPr marL="342900" lvl="2" indent="-171450" algn="l" defTabSz="800100">
            <a:lnSpc>
              <a:spcPct val="90000"/>
            </a:lnSpc>
            <a:spcBef>
              <a:spcPct val="0"/>
            </a:spcBef>
            <a:spcAft>
              <a:spcPct val="15000"/>
            </a:spcAft>
            <a:buChar char="•"/>
          </a:pPr>
          <a:r>
            <a:rPr lang="en-US" sz="1800" kern="1200" dirty="0"/>
            <a:t>Motor vehicle ADT &amp; mix </a:t>
          </a:r>
        </a:p>
        <a:p>
          <a:pPr marL="342900" lvl="2" indent="-171450" algn="l" defTabSz="800100">
            <a:lnSpc>
              <a:spcPct val="90000"/>
            </a:lnSpc>
            <a:spcBef>
              <a:spcPct val="0"/>
            </a:spcBef>
            <a:spcAft>
              <a:spcPct val="15000"/>
            </a:spcAft>
            <a:buChar char="•"/>
          </a:pPr>
          <a:r>
            <a:rPr lang="en-US" sz="1800" kern="1200" dirty="0"/>
            <a:t>Transit</a:t>
          </a:r>
        </a:p>
        <a:p>
          <a:pPr marL="171450" lvl="1" indent="-171450" algn="l" defTabSz="800100">
            <a:lnSpc>
              <a:spcPct val="90000"/>
            </a:lnSpc>
            <a:spcBef>
              <a:spcPct val="0"/>
            </a:spcBef>
            <a:spcAft>
              <a:spcPct val="15000"/>
            </a:spcAft>
            <a:buChar char="•"/>
          </a:pPr>
          <a:r>
            <a:rPr lang="en-US" sz="1800" kern="1200" dirty="0"/>
            <a:t>Crashes</a:t>
          </a:r>
        </a:p>
        <a:p>
          <a:pPr marL="171450" lvl="1" indent="-171450" algn="l" defTabSz="800100">
            <a:lnSpc>
              <a:spcPct val="90000"/>
            </a:lnSpc>
            <a:spcBef>
              <a:spcPct val="0"/>
            </a:spcBef>
            <a:spcAft>
              <a:spcPct val="15000"/>
            </a:spcAft>
            <a:buChar char="•"/>
          </a:pPr>
          <a:r>
            <a:rPr lang="en-US" sz="1800" b="1" kern="1200" dirty="0">
              <a:effectLst>
                <a:outerShdw blurRad="38100" dist="38100" dir="2700000" algn="tl">
                  <a:srgbClr val="000000">
                    <a:alpha val="43137"/>
                  </a:srgbClr>
                </a:outerShdw>
              </a:effectLst>
            </a:rPr>
            <a:t>Trip and mode share</a:t>
          </a:r>
        </a:p>
      </dsp:txBody>
      <dsp:txXfrm>
        <a:off x="669310" y="545021"/>
        <a:ext cx="2631594" cy="263159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4C279A-408E-4DF5-B2C4-EB42B6473E29}">
      <dsp:nvSpPr>
        <dsp:cNvPr id="0" name=""/>
        <dsp:cNvSpPr/>
      </dsp:nvSpPr>
      <dsp:spPr>
        <a:xfrm>
          <a:off x="0" y="0"/>
          <a:ext cx="2653761" cy="744162"/>
        </a:xfrm>
        <a:prstGeom prst="roundRect">
          <a:avLst>
            <a:gd name="adj" fmla="val 10000"/>
          </a:avLst>
        </a:prstGeom>
        <a:solidFill>
          <a:schemeClr val="lt1">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What are you counting?</a:t>
          </a:r>
        </a:p>
      </dsp:txBody>
      <dsp:txXfrm>
        <a:off x="21796" y="21796"/>
        <a:ext cx="1850751" cy="700570"/>
      </dsp:txXfrm>
    </dsp:sp>
    <dsp:sp modelId="{B1C40481-5764-41CD-B23A-F33B77DFE53F}">
      <dsp:nvSpPr>
        <dsp:cNvPr id="0" name=""/>
        <dsp:cNvSpPr/>
      </dsp:nvSpPr>
      <dsp:spPr>
        <a:xfrm>
          <a:off x="234155" y="868189"/>
          <a:ext cx="2653761" cy="744162"/>
        </a:xfrm>
        <a:prstGeom prst="roundRect">
          <a:avLst>
            <a:gd name="adj" fmla="val 10000"/>
          </a:avLst>
        </a:prstGeom>
        <a:solidFill>
          <a:schemeClr val="lt1">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Where are you counting?</a:t>
          </a:r>
        </a:p>
      </dsp:txBody>
      <dsp:txXfrm>
        <a:off x="255951" y="889985"/>
        <a:ext cx="1892308" cy="700569"/>
      </dsp:txXfrm>
    </dsp:sp>
    <dsp:sp modelId="{DED5E352-91FB-4033-B195-D4A613F7B8F4}">
      <dsp:nvSpPr>
        <dsp:cNvPr id="0" name=""/>
        <dsp:cNvSpPr/>
      </dsp:nvSpPr>
      <dsp:spPr>
        <a:xfrm>
          <a:off x="468310" y="1736378"/>
          <a:ext cx="2653761" cy="744162"/>
        </a:xfrm>
        <a:prstGeom prst="roundRect">
          <a:avLst>
            <a:gd name="adj" fmla="val 10000"/>
          </a:avLst>
        </a:prstGeom>
        <a:solidFill>
          <a:schemeClr val="lt1">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For how long?</a:t>
          </a:r>
        </a:p>
      </dsp:txBody>
      <dsp:txXfrm>
        <a:off x="490106" y="1758174"/>
        <a:ext cx="1892308" cy="700569"/>
      </dsp:txXfrm>
    </dsp:sp>
    <dsp:sp modelId="{3C4BC316-AF11-4E4F-AC53-9B62836169C8}">
      <dsp:nvSpPr>
        <dsp:cNvPr id="0" name=""/>
        <dsp:cNvSpPr/>
      </dsp:nvSpPr>
      <dsp:spPr>
        <a:xfrm>
          <a:off x="2170055" y="564322"/>
          <a:ext cx="483705" cy="483705"/>
        </a:xfrm>
        <a:prstGeom prst="downArrow">
          <a:avLst>
            <a:gd name="adj1" fmla="val 55000"/>
            <a:gd name="adj2" fmla="val 45000"/>
          </a:avLst>
        </a:prstGeom>
        <a:solidFill>
          <a:schemeClr val="lt1">
            <a:alpha val="90000"/>
            <a:tint val="40000"/>
            <a:hueOff val="0"/>
            <a:satOff val="0"/>
            <a:lumOff val="0"/>
            <a:alphaOff val="0"/>
          </a:schemeClr>
        </a:solidFill>
        <a:ln w="12700" cap="flat" cmpd="sng" algn="ctr">
          <a:solidFill>
            <a:schemeClr val="dk2">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en-US" sz="2300" kern="1200"/>
        </a:p>
      </dsp:txBody>
      <dsp:txXfrm>
        <a:off x="2278889" y="564322"/>
        <a:ext cx="266037" cy="363988"/>
      </dsp:txXfrm>
    </dsp:sp>
    <dsp:sp modelId="{D61E670D-182E-4CA7-8B68-D607335F0D23}">
      <dsp:nvSpPr>
        <dsp:cNvPr id="0" name=""/>
        <dsp:cNvSpPr/>
      </dsp:nvSpPr>
      <dsp:spPr>
        <a:xfrm>
          <a:off x="2404211" y="1427550"/>
          <a:ext cx="483705" cy="483705"/>
        </a:xfrm>
        <a:prstGeom prst="downArrow">
          <a:avLst>
            <a:gd name="adj1" fmla="val 55000"/>
            <a:gd name="adj2" fmla="val 45000"/>
          </a:avLst>
        </a:prstGeom>
        <a:solidFill>
          <a:schemeClr val="lt1">
            <a:alpha val="90000"/>
            <a:tint val="40000"/>
            <a:hueOff val="0"/>
            <a:satOff val="0"/>
            <a:lumOff val="0"/>
            <a:alphaOff val="0"/>
          </a:schemeClr>
        </a:solidFill>
        <a:ln w="12700" cap="flat" cmpd="sng" algn="ctr">
          <a:solidFill>
            <a:schemeClr val="dk2">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en-US" sz="2300" kern="1200"/>
        </a:p>
      </dsp:txBody>
      <dsp:txXfrm>
        <a:off x="2513045" y="1427550"/>
        <a:ext cx="266037" cy="363988"/>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BA682392-894D-4725-AA96-13C2221F0187}" type="datetimeFigureOut">
              <a:rPr lang="en-US" smtClean="0"/>
              <a:t>9/30/2019</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E5421500-ABA7-4F80-9F33-EE022DA3CCF5}" type="slidenum">
              <a:rPr lang="en-US" smtClean="0"/>
              <a:t>‹#›</a:t>
            </a:fld>
            <a:endParaRPr lang="en-US"/>
          </a:p>
        </p:txBody>
      </p:sp>
    </p:spTree>
    <p:extLst>
      <p:ext uri="{BB962C8B-B14F-4D97-AF65-F5344CB8AC3E}">
        <p14:creationId xmlns:p14="http://schemas.microsoft.com/office/powerpoint/2010/main" val="3080979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Report No. FHWA-SA-19-034</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a:t>
            </a:fld>
            <a:endParaRPr lang="en-US"/>
          </a:p>
        </p:txBody>
      </p:sp>
    </p:spTree>
    <p:extLst>
      <p:ext uri="{BB962C8B-B14F-4D97-AF65-F5344CB8AC3E}">
        <p14:creationId xmlns:p14="http://schemas.microsoft.com/office/powerpoint/2010/main" val="19535480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Facility and Network Analysis covers methods for assessing network quality.</a:t>
            </a:r>
            <a:endParaRPr lang="en-US" b="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11</a:t>
            </a:fld>
            <a:endParaRPr lang="en-US"/>
          </a:p>
        </p:txBody>
      </p:sp>
    </p:spTree>
    <p:extLst>
      <p:ext uri="{BB962C8B-B14F-4D97-AF65-F5344CB8AC3E}">
        <p14:creationId xmlns:p14="http://schemas.microsoft.com/office/powerpoint/2010/main" val="37133580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National sources of pedestrian and bicycle collision data tend to focus almost exclusively on fatal collisions. At the local level, more detail is often needed to guide ped/bike safety efforts and facility development. </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For</a:t>
            </a:r>
            <a:r>
              <a:rPr lang="en-US" baseline="0" dirty="0"/>
              <a:t> example, it is important to understand which types of crashes are occurring, such as right-hook or left cross. While the frequency of crashes is useful, it is even more useful when paired with data about exposure. For example, the average number of bicyclists or pedestrians in a city or at a location as well as the number of vehicles. Finally, it is important to collect location data in order to map crash frequency, type (if applicable), and/or collision rate, although calculating rates is still a simplistic measure. </a:t>
            </a:r>
            <a:endParaRPr lang="en-US" dirty="0"/>
          </a:p>
          <a:p>
            <a:pPr defTabSz="933237">
              <a:defRPr/>
            </a:pPr>
            <a:r>
              <a:rPr lang="en-US" b="1" dirty="0"/>
              <a:t>Connection to other Module: </a:t>
            </a:r>
            <a:r>
              <a:rPr lang="en-US" b="0" dirty="0"/>
              <a:t>Safety Analysis and Countermeasure Selection covers crash data in more detail.</a:t>
            </a:r>
            <a:endParaRPr lang="en-US" b="1" dirty="0"/>
          </a:p>
          <a:p>
            <a:pPr defTabSz="933237">
              <a:defRPr/>
            </a:pPr>
            <a:r>
              <a:rPr lang="en-US" b="1" dirty="0"/>
              <a:t>Source</a:t>
            </a:r>
            <a:r>
              <a:rPr lang="en-US" dirty="0"/>
              <a:t>: </a:t>
            </a:r>
            <a:r>
              <a:rPr lang="en-US" altLang="en-US" dirty="0"/>
              <a:t>This slide was adopted from a presentation by Carl Sundstrom and Libby Thomas for the Pedestrian and Bicycle Information Center (2011, updated 2015).</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13</a:t>
            </a:fld>
            <a:endParaRPr lang="en-US"/>
          </a:p>
        </p:txBody>
      </p:sp>
    </p:spTree>
    <p:extLst>
      <p:ext uri="{BB962C8B-B14F-4D97-AF65-F5344CB8AC3E}">
        <p14:creationId xmlns:p14="http://schemas.microsoft.com/office/powerpoint/2010/main" val="29989782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Several methods for collecting bicycle and pedestrian count data will be discussed.</a:t>
            </a:r>
          </a:p>
        </p:txBody>
      </p:sp>
      <p:sp>
        <p:nvSpPr>
          <p:cNvPr id="4" name="Slide Number Placeholder 3"/>
          <p:cNvSpPr>
            <a:spLocks noGrp="1"/>
          </p:cNvSpPr>
          <p:nvPr>
            <p:ph type="sldNum" sz="quarter" idx="5"/>
          </p:nvPr>
        </p:nvSpPr>
        <p:spPr/>
        <p:txBody>
          <a:bodyPr/>
          <a:lstStyle/>
          <a:p>
            <a:fld id="{E5421500-ABA7-4F80-9F33-EE022DA3CCF5}" type="slidenum">
              <a:rPr lang="en-US" smtClean="0"/>
              <a:t>14</a:t>
            </a:fld>
            <a:endParaRPr lang="en-US"/>
          </a:p>
        </p:txBody>
      </p:sp>
    </p:spTree>
    <p:extLst>
      <p:ext uri="{BB962C8B-B14F-4D97-AF65-F5344CB8AC3E}">
        <p14:creationId xmlns:p14="http://schemas.microsoft.com/office/powerpoint/2010/main" val="661294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dirty="0"/>
              <a:t>Notes</a:t>
            </a:r>
            <a:r>
              <a:rPr lang="en-US" dirty="0"/>
              <a:t>: The U.S.</a:t>
            </a:r>
            <a:r>
              <a:rPr lang="en-US" baseline="0" dirty="0"/>
              <a:t> Census is the best source for information on the journey to work commute. All main travel modes are counted. The American Community Survey (ACS) r</a:t>
            </a:r>
            <a:r>
              <a:rPr lang="en-US" dirty="0"/>
              <a:t>eplaced the Decennial Census’ “long form.”</a:t>
            </a:r>
            <a:r>
              <a:rPr lang="en-US" baseline="0" dirty="0"/>
              <a:t> It relies on c</a:t>
            </a:r>
            <a:r>
              <a:rPr lang="en-US" dirty="0"/>
              <a:t>ontinuous data collection from a sample.</a:t>
            </a:r>
            <a:r>
              <a:rPr lang="en-US" baseline="0" dirty="0"/>
              <a:t> For small units of analysis you </a:t>
            </a:r>
            <a:r>
              <a:rPr lang="en-US" dirty="0"/>
              <a:t>may only be able to aggregate data over several years</a:t>
            </a:r>
            <a:r>
              <a:rPr lang="en-US" baseline="0" dirty="0"/>
              <a:t>. </a:t>
            </a:r>
          </a:p>
          <a:p>
            <a:pPr lvl="0"/>
            <a:r>
              <a:rPr lang="en-US" baseline="0" dirty="0"/>
              <a:t>Pedbikedata.org includes data that are publicly available or made available upon request. Data may be stored in GIS, a spreadsheet, or a PDF.</a:t>
            </a:r>
            <a:endParaRPr lang="en-US" dirty="0"/>
          </a:p>
          <a:p>
            <a:pPr lvl="0"/>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15</a:t>
            </a:fld>
            <a:endParaRPr lang="en-US"/>
          </a:p>
        </p:txBody>
      </p:sp>
    </p:spTree>
    <p:extLst>
      <p:ext uri="{BB962C8B-B14F-4D97-AF65-F5344CB8AC3E}">
        <p14:creationId xmlns:p14="http://schemas.microsoft.com/office/powerpoint/2010/main" val="8357970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a:t>
            </a:r>
            <a:r>
              <a:rPr lang="en-US" altLang="en-US" dirty="0"/>
              <a:t>This map is an example of walk commute to work share in Milwaukee County, based on ACS data.</a:t>
            </a:r>
            <a:endParaRPr lang="en-US" dirty="0"/>
          </a:p>
          <a:p>
            <a:r>
              <a:rPr lang="en-US" b="1" dirty="0"/>
              <a:t>Student Question</a:t>
            </a:r>
            <a:r>
              <a:rPr lang="en-US" dirty="0"/>
              <a:t>: Ask students to discuss what they may or may not be able to learn by examining mode share at this scale.</a:t>
            </a:r>
            <a:endParaRPr lang="en-US" b="1" dirty="0"/>
          </a:p>
          <a:p>
            <a:pPr marL="0" marR="0" lvl="0" indent="0" algn="l" defTabSz="933237"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altLang="en-US" b="0" dirty="0"/>
              <a:t>This slide was adapted from a presentation by </a:t>
            </a:r>
            <a:r>
              <a:rPr lang="en-US" altLang="en-US" dirty="0"/>
              <a:t>Robert Schneider.</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16</a:t>
            </a:fld>
            <a:endParaRPr lang="en-US"/>
          </a:p>
        </p:txBody>
      </p:sp>
    </p:spTree>
    <p:extLst>
      <p:ext uri="{BB962C8B-B14F-4D97-AF65-F5344CB8AC3E}">
        <p14:creationId xmlns:p14="http://schemas.microsoft.com/office/powerpoint/2010/main" val="19325628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a:t>
            </a:r>
            <a:r>
              <a:rPr lang="en-US" sz="1200" b="0" i="0" kern="1200" dirty="0">
                <a:solidFill>
                  <a:schemeClr val="tx1"/>
                </a:solidFill>
                <a:effectLst/>
                <a:latin typeface="+mn-lt"/>
                <a:ea typeface="+mn-ea"/>
                <a:cs typeface="+mn-cs"/>
              </a:rPr>
              <a:t>High quality data allow an agency to set performance measures, prioritize programs and infrastructure funds, manage transportation operations efficiently and effectively, and eventually evaluate the long-term trends of walking and bicycling. Count, or volume, data provide the foundation for measuring nonmotorized travel and monitoring trends of a facility or network. They put crash data in context to better understand the exposure to risk.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 shows </a:t>
            </a:r>
            <a:r>
              <a:rPr lang="en-US" sz="1200" b="0" i="0" kern="1200" dirty="0">
                <a:solidFill>
                  <a:schemeClr val="tx1"/>
                </a:solidFill>
                <a:effectLst/>
                <a:latin typeface="+mn-lt"/>
                <a:ea typeface="+mn-ea"/>
                <a:cs typeface="+mn-cs"/>
              </a:rPr>
              <a:t>pneumatic tube bicycle counter used as a permanent continuous counter on the Hawthorne bridge in Portland, Oregon. </a:t>
            </a:r>
            <a:r>
              <a:rPr lang="en-US" dirty="0"/>
              <a:t>http://www.pedbikeimages.org/details.php?picid=2518</a:t>
            </a:r>
          </a:p>
          <a:p>
            <a:r>
              <a:rPr lang="en-US" b="1" dirty="0"/>
              <a:t>Student Question</a:t>
            </a:r>
            <a:r>
              <a:rPr lang="en-US" dirty="0"/>
              <a:t>: </a:t>
            </a:r>
            <a:r>
              <a:rPr lang="en-US" i="1" dirty="0"/>
              <a:t>Can you think of other reasons to count people walking and bicycling?</a:t>
            </a:r>
            <a:r>
              <a:rPr lang="en-US" dirty="0"/>
              <a:t> </a:t>
            </a:r>
          </a:p>
          <a:p>
            <a:r>
              <a:rPr lang="en-US" dirty="0"/>
              <a:t>Example responses:</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estimate social, economic, and health impacts of walking and bicycling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report program impact to elected officials</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conduct before/after studies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calibrate a regional model</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adjust signal timing at an intersection (if turning movement counts are conducted at an intersection)</a:t>
            </a:r>
            <a:endParaRPr lang="en-US" dirty="0"/>
          </a:p>
          <a:p>
            <a:pPr defTabSz="933237">
              <a:defRPr/>
            </a:pPr>
            <a:r>
              <a:rPr lang="en-US" b="1" dirty="0"/>
              <a:t>Sources</a:t>
            </a:r>
            <a:r>
              <a:rPr lang="en-US" dirty="0"/>
              <a:t>: </a:t>
            </a:r>
          </a:p>
          <a:p>
            <a:pPr marL="228600" indent="-228600" defTabSz="933237">
              <a:buFont typeface="+mj-lt"/>
              <a:buAutoNum type="arabicPeriod"/>
              <a:defRPr/>
            </a:pPr>
            <a:r>
              <a:rPr lang="en-US" dirty="0"/>
              <a:t>Pedestrian and Bicycle Information Center, “Counting and Estimating Volumes.” Available: http://www.pedbikeinfo.org/topics/countingestimating.cfm (Accessed June 2019).</a:t>
            </a:r>
          </a:p>
          <a:p>
            <a:pPr marL="228600" indent="-228600" defTabSz="933237">
              <a:buFont typeface="+mj-lt"/>
              <a:buAutoNum type="arabicPeriod"/>
              <a:defRPr/>
            </a:pPr>
            <a:r>
              <a:rPr lang="en-US" dirty="0"/>
              <a:t>Pedestrian and Bicycle Information Center, “Bicycle and Pedestrian count Programs: Summary of Practice and Key Resources,” Available: http://www.pedbikeinfo.org/resources/resources_details.cfm?id=5101</a:t>
            </a:r>
          </a:p>
        </p:txBody>
      </p:sp>
      <p:sp>
        <p:nvSpPr>
          <p:cNvPr id="4" name="Slide Number Placeholder 3"/>
          <p:cNvSpPr>
            <a:spLocks noGrp="1"/>
          </p:cNvSpPr>
          <p:nvPr>
            <p:ph type="sldNum" sz="quarter" idx="5"/>
          </p:nvPr>
        </p:nvSpPr>
        <p:spPr/>
        <p:txBody>
          <a:bodyPr/>
          <a:lstStyle/>
          <a:p>
            <a:fld id="{E5421500-ABA7-4F80-9F33-EE022DA3CCF5}" type="slidenum">
              <a:rPr lang="en-US" smtClean="0"/>
              <a:t>17</a:t>
            </a:fld>
            <a:endParaRPr lang="en-US"/>
          </a:p>
        </p:txBody>
      </p:sp>
    </p:spTree>
    <p:extLst>
      <p:ext uri="{BB962C8B-B14F-4D97-AF65-F5344CB8AC3E}">
        <p14:creationId xmlns:p14="http://schemas.microsoft.com/office/powerpoint/2010/main" val="27449972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In vehicular traffic monitoring, State DOTs and other transportation agencies typically collect both permanent count and short duration count data and utilize it to estimate AADT (average annual daily traffic) based on applying seasonal factors and other calibration factors. </a:t>
            </a:r>
          </a:p>
          <a:p>
            <a:pPr defTabSz="933237">
              <a:defRPr/>
            </a:pPr>
            <a:r>
              <a:rPr lang="en-US" b="1" dirty="0"/>
              <a:t>Source</a:t>
            </a:r>
            <a:r>
              <a:rPr lang="en-US" dirty="0"/>
              <a:t>: </a:t>
            </a:r>
            <a:r>
              <a:rPr lang="en-US" altLang="en-US" dirty="0"/>
              <a:t>This slide was adopted from a presentation by Krista Nordback for the Pedestrian and Bicycle Information Center.</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18</a:t>
            </a:fld>
            <a:endParaRPr lang="en-US"/>
          </a:p>
        </p:txBody>
      </p:sp>
    </p:spTree>
    <p:extLst>
      <p:ext uri="{BB962C8B-B14F-4D97-AF65-F5344CB8AC3E}">
        <p14:creationId xmlns:p14="http://schemas.microsoft.com/office/powerpoint/2010/main" val="2388877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defRPr/>
            </a:pPr>
            <a:r>
              <a:rPr lang="en-US" b="1" dirty="0"/>
              <a:t>Notes: </a:t>
            </a:r>
            <a:r>
              <a:rPr lang="en-US" b="0" dirty="0"/>
              <a:t>Yes! And ideally, nonmotorized count data are collected and managed by the same group that oversees vehicle counts at the local, regional, and/or State level.</a:t>
            </a:r>
          </a:p>
          <a:p>
            <a:pPr defTabSz="933237">
              <a:defRPr/>
            </a:pPr>
            <a:r>
              <a:rPr lang="en-US" b="0" dirty="0"/>
              <a:t>Key differences from motorized counting:</a:t>
            </a:r>
          </a:p>
          <a:p>
            <a:pPr marL="171450" indent="-171450" defTabSz="933237">
              <a:buFont typeface="Arial" panose="020B0604020202020204" pitchFamily="34" charset="0"/>
              <a:buChar char="•"/>
              <a:defRPr/>
            </a:pPr>
            <a:r>
              <a:rPr lang="en-US" dirty="0"/>
              <a:t>Most nonmotorized data collection programs have a much smaller number of monitoring locations, and these limited location samples may not accurately represent the entire geographic area of interest. </a:t>
            </a:r>
          </a:p>
          <a:p>
            <a:pPr marL="171450" indent="-171450" defTabSz="933237">
              <a:buFont typeface="Arial" panose="020B0604020202020204" pitchFamily="34" charset="0"/>
              <a:buChar char="•"/>
              <a:defRPr/>
            </a:pPr>
            <a:r>
              <a:rPr lang="en-US" dirty="0"/>
              <a:t>Nonmotorized traffic will typically have higher use on lower functional class roads and streets as well as shared use paths and pedestrian facilities, simply because of the more pleasant environment of lower speeds and volumes of motorized traffic. Conversely, motorized traffic monitoring focuses on higher functional class roads that provide the quickest and most direct route for motorized traffic.</a:t>
            </a:r>
          </a:p>
          <a:p>
            <a:pPr marL="171450" indent="-171450" defTabSz="933237">
              <a:buFont typeface="Arial" panose="020B0604020202020204" pitchFamily="34" charset="0"/>
              <a:buChar char="•"/>
              <a:defRPr/>
            </a:pPr>
            <a:r>
              <a:rPr lang="en-US" dirty="0"/>
              <a:t>Technologies for counting pedestrians and bicyclists still are evolving. Error rates for technologies used to count motorized traffic generally are better understood, as are the procedures for managing or reducing these errors.</a:t>
            </a:r>
            <a:endParaRPr lang="en-US" b="1" dirty="0"/>
          </a:p>
          <a:p>
            <a:pPr defTabSz="933237">
              <a:defRPr/>
            </a:pPr>
            <a:r>
              <a:rPr lang="en-US" b="1" dirty="0"/>
              <a:t>Student Question: </a:t>
            </a:r>
            <a:r>
              <a:rPr lang="en-US" b="0" i="1" dirty="0"/>
              <a:t>Think back to our lesson on user needs and mode characteristics. What is unique about walking and bicycling that might make it more difficult to count these trips?</a:t>
            </a:r>
          </a:p>
          <a:p>
            <a:pPr defTabSz="933237">
              <a:defRPr/>
            </a:pPr>
            <a:r>
              <a:rPr lang="en-US" b="0" i="0" dirty="0"/>
              <a:t>Potential responses: pedestrian and bicyclists are less confined to fixed paths of travel, they make unpredictable movements, easier for them to take short cuts, they sometimes travel in closely spaced groups.</a:t>
            </a:r>
            <a:endParaRPr lang="en-US" b="1" i="0" dirty="0"/>
          </a:p>
          <a:p>
            <a:pPr defTabSz="933237">
              <a:defRPr/>
            </a:pPr>
            <a:r>
              <a:rPr lang="en-US" b="1" dirty="0"/>
              <a:t>Connection to Other Module: </a:t>
            </a:r>
            <a:r>
              <a:rPr lang="en-US" b="0" dirty="0"/>
              <a:t>User and Mode Characteristics</a:t>
            </a:r>
            <a:endParaRPr lang="en-US" b="1" dirty="0"/>
          </a:p>
          <a:p>
            <a:pPr defTabSz="933237">
              <a:defRPr/>
            </a:pPr>
            <a:r>
              <a:rPr lang="en-US" b="1" dirty="0"/>
              <a:t>Source</a:t>
            </a:r>
            <a:r>
              <a:rPr lang="en-US" dirty="0"/>
              <a:t>: FHWA, </a:t>
            </a:r>
            <a:r>
              <a:rPr lang="en-US" i="1" dirty="0"/>
              <a:t>Traffic Monitoring Guide. </a:t>
            </a:r>
            <a:r>
              <a:rPr lang="en-US" dirty="0"/>
              <a:t>Available: https://www.fhwa.dot.gov/policyinformation/tmguide/ (accessed June 2019). </a:t>
            </a:r>
          </a:p>
          <a:p>
            <a:pPr defTabSz="933237">
              <a:defRPr/>
            </a:pPr>
            <a:r>
              <a:rPr lang="en-US" dirty="0"/>
              <a:t>http://www.pedbikeimages.org/details.php?picid=339</a:t>
            </a:r>
          </a:p>
          <a:p>
            <a:r>
              <a:rPr lang="en-US" dirty="0"/>
              <a:t>http://www.pedbikeimages.org/details.php?picid=392</a:t>
            </a:r>
          </a:p>
        </p:txBody>
      </p:sp>
      <p:sp>
        <p:nvSpPr>
          <p:cNvPr id="4" name="Slide Number Placeholder 3"/>
          <p:cNvSpPr>
            <a:spLocks noGrp="1"/>
          </p:cNvSpPr>
          <p:nvPr>
            <p:ph type="sldNum" sz="quarter" idx="5"/>
          </p:nvPr>
        </p:nvSpPr>
        <p:spPr/>
        <p:txBody>
          <a:bodyPr/>
          <a:lstStyle/>
          <a:p>
            <a:fld id="{E5421500-ABA7-4F80-9F33-EE022DA3CCF5}" type="slidenum">
              <a:rPr lang="en-US" smtClean="0"/>
              <a:t>19</a:t>
            </a:fld>
            <a:endParaRPr lang="en-US"/>
          </a:p>
        </p:txBody>
      </p:sp>
    </p:spTree>
    <p:extLst>
      <p:ext uri="{BB962C8B-B14F-4D97-AF65-F5344CB8AC3E}">
        <p14:creationId xmlns:p14="http://schemas.microsoft.com/office/powerpoint/2010/main" val="4237441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Notes</a:t>
            </a:r>
            <a:r>
              <a:rPr lang="en-US" dirty="0"/>
              <a:t>: </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1200" b="0" i="0" u="none" strike="noStrike" kern="1200" baseline="0" dirty="0">
                <a:solidFill>
                  <a:schemeClr val="tx1"/>
                </a:solidFill>
                <a:latin typeface="Times New Roman" pitchFamily="18" charset="0"/>
                <a:ea typeface="ＭＳ Ｐゴシック" charset="0"/>
                <a:cs typeface="ＭＳ Ｐゴシック" charset="0"/>
              </a:rPr>
              <a:t>First, it is important to define what you are counting – pedestrians only, pedestrians and bicyclists (separately or combined), or bicyclists only. What about cars? </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1200" b="0" i="0" u="none" strike="noStrike" kern="1200" baseline="0" dirty="0">
                <a:solidFill>
                  <a:schemeClr val="tx1"/>
                </a:solidFill>
                <a:latin typeface="Times New Roman" pitchFamily="18" charset="0"/>
                <a:ea typeface="ＭＳ Ｐゴシック" charset="0"/>
                <a:cs typeface="ＭＳ Ｐゴシック" charset="0"/>
              </a:rPr>
              <a:t>Second, you define the locations where you will be counting, for example, sidewalks, intersections, shared-use paths, or on-street bicycling facilities. If you are counting along a segment, this is called a “</a:t>
            </a:r>
            <a:r>
              <a:rPr lang="en-US" sz="1200" b="0" i="0" u="none" strike="noStrike" kern="1200" baseline="0" dirty="0" err="1">
                <a:solidFill>
                  <a:schemeClr val="tx1"/>
                </a:solidFill>
                <a:latin typeface="Times New Roman" pitchFamily="18" charset="0"/>
                <a:ea typeface="ＭＳ Ｐゴシック" charset="0"/>
                <a:cs typeface="ＭＳ Ｐゴシック" charset="0"/>
              </a:rPr>
              <a:t>screenline</a:t>
            </a:r>
            <a:r>
              <a:rPr lang="en-US" sz="1200" b="0" i="0" u="none" strike="noStrike" kern="1200" baseline="0" dirty="0">
                <a:solidFill>
                  <a:schemeClr val="tx1"/>
                </a:solidFill>
                <a:latin typeface="Times New Roman" pitchFamily="18" charset="0"/>
                <a:ea typeface="ＭＳ Ｐゴシック" charset="0"/>
                <a:cs typeface="ＭＳ Ｐゴシック" charset="0"/>
              </a:rPr>
              <a:t>” count. If you are counting where two or more roadways and/or commercial driveways meet, this is called an “intersection turning movement count.”</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1200" b="0" i="0" u="none" strike="noStrike" kern="1200" baseline="0" dirty="0">
                <a:solidFill>
                  <a:schemeClr val="tx1"/>
                </a:solidFill>
                <a:latin typeface="Times New Roman" pitchFamily="18" charset="0"/>
                <a:ea typeface="ＭＳ Ｐゴシック" charset="0"/>
                <a:cs typeface="ＭＳ Ｐゴシック" charset="0"/>
              </a:rPr>
              <a:t>Third, you define how often or for how long you will be conducting counts, for example: permanently, temporarily, or periodically. </a:t>
            </a:r>
            <a:endParaRPr lang="en-US" dirty="0"/>
          </a:p>
          <a:p>
            <a:pPr defTabSz="933237">
              <a:defRPr/>
            </a:pPr>
            <a:r>
              <a:rPr lang="en-US" b="1" dirty="0"/>
              <a:t>Source</a:t>
            </a:r>
            <a:r>
              <a:rPr lang="en-US" dirty="0"/>
              <a:t>: Adapted from the Pedestrian and Bicycle Information Center. (2015). </a:t>
            </a:r>
            <a:r>
              <a:rPr lang="en-US" i="1" dirty="0"/>
              <a:t>Bicycle and Pedestrian Transportation Short Series, </a:t>
            </a:r>
            <a:r>
              <a:rPr lang="en-US" dirty="0"/>
              <a:t>Class 3.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20</a:t>
            </a:fld>
            <a:endParaRPr lang="en-US"/>
          </a:p>
        </p:txBody>
      </p:sp>
    </p:spTree>
    <p:extLst>
      <p:ext uri="{BB962C8B-B14F-4D97-AF65-F5344CB8AC3E}">
        <p14:creationId xmlns:p14="http://schemas.microsoft.com/office/powerpoint/2010/main" val="424820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This lesson will not go into detail on all of these aspects. This slide is intended to help students think about the level of effort, timeline, and funding that might be needed to properly design a count program.</a:t>
            </a:r>
          </a:p>
          <a:p>
            <a:r>
              <a:rPr lang="en-US" b="1" dirty="0"/>
              <a:t>Notes</a:t>
            </a:r>
            <a:r>
              <a:rPr lang="en-US" dirty="0"/>
              <a:t>: “Inventory existing data” – don’t just go looking for </a:t>
            </a:r>
            <a:r>
              <a:rPr lang="en-US" dirty="0" err="1"/>
              <a:t>bike/ped</a:t>
            </a:r>
            <a:r>
              <a:rPr lang="en-US" dirty="0"/>
              <a:t> counts, investigate what your community is doing in terms of vehicle counts. Many agencies already conduct manual counts of vehicles at intersections. Do they count bicyclists and pedestrians as well? If not, this could be a good starting place for a community.</a:t>
            </a:r>
          </a:p>
          <a:p>
            <a:pPr defTabSz="933237">
              <a:defRPr/>
            </a:pPr>
            <a:r>
              <a:rPr lang="en-US" b="1" dirty="0"/>
              <a:t>Source</a:t>
            </a:r>
            <a:r>
              <a:rPr lang="en-US" dirty="0"/>
              <a:t>: Pedestrian and Bicycle Information Center (2017) “Bicycle and Pedestrian count Programs: Summary of Practice and Key Resources,” Available: http://www.pedbikeinfo.org/resources/resources_details.cfm?id=5101</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21</a:t>
            </a:fld>
            <a:endParaRPr lang="en-US"/>
          </a:p>
        </p:txBody>
      </p:sp>
    </p:spTree>
    <p:extLst>
      <p:ext uri="{BB962C8B-B14F-4D97-AF65-F5344CB8AC3E}">
        <p14:creationId xmlns:p14="http://schemas.microsoft.com/office/powerpoint/2010/main" val="3156169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defRPr/>
            </a:pPr>
            <a:r>
              <a:rPr lang="en-US" b="1" dirty="0"/>
              <a:t>Connection to other Module: </a:t>
            </a:r>
            <a:r>
              <a:rPr lang="en-US" b="0" dirty="0"/>
              <a:t>The topic of crash data is introduced in this module but covered in more detail in the module, Safety Analysis.</a:t>
            </a:r>
            <a:endParaRPr lang="en-US" b="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a:t>
            </a:fld>
            <a:endParaRPr lang="en-US"/>
          </a:p>
        </p:txBody>
      </p:sp>
    </p:spTree>
    <p:extLst>
      <p:ext uri="{BB962C8B-B14F-4D97-AF65-F5344CB8AC3E}">
        <p14:creationId xmlns:p14="http://schemas.microsoft.com/office/powerpoint/2010/main" val="18169725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FHWA’s Traffic Monitoring Guide and NCHRP Report 797 </a:t>
            </a:r>
            <a:r>
              <a:rPr lang="en-US" b="0" i="1" dirty="0"/>
              <a:t>Guidebook on Pedestrian and Bicycle Volume Data Collection </a:t>
            </a:r>
            <a:r>
              <a:rPr lang="en-US" b="0" dirty="0"/>
              <a:t>contain information about the different technologies that can be used to collect continuous nonmotorized traffic data and the steps for setting up a data program. They also cover short duration counts and the steps for adjusting count data.</a:t>
            </a:r>
          </a:p>
          <a:p>
            <a:r>
              <a:rPr lang="en-US" b="1" dirty="0"/>
              <a:t>Notes</a:t>
            </a:r>
            <a:r>
              <a:rPr lang="en-US" dirty="0"/>
              <a:t>: “Even though both of these modes preceded the automobile, the monitoring of nonmotorized traffic has not been systematic or widespread in the U.S. and, even today, is not nearly as comprehensive as motorized traffic monitoring.” (TMG, pg. 4-1). </a:t>
            </a:r>
          </a:p>
          <a:p>
            <a:pPr defTabSz="933237">
              <a:defRPr/>
            </a:pPr>
            <a:r>
              <a:rPr lang="en-US" b="1" dirty="0"/>
              <a:t>Source</a:t>
            </a:r>
            <a:r>
              <a:rPr lang="en-US" dirty="0"/>
              <a:t>: FHWA, </a:t>
            </a:r>
            <a:r>
              <a:rPr lang="en-US" i="1" dirty="0"/>
              <a:t>Traffic Monitoring Guide </a:t>
            </a:r>
            <a:r>
              <a:rPr lang="en-US" dirty="0"/>
              <a:t>and </a:t>
            </a:r>
            <a:r>
              <a:rPr lang="en-US" sz="1200" b="0" i="1" kern="1200" dirty="0">
                <a:solidFill>
                  <a:schemeClr val="tx1"/>
                </a:solidFill>
                <a:effectLst/>
                <a:latin typeface="+mn-lt"/>
                <a:ea typeface="+mn-ea"/>
                <a:cs typeface="+mn-cs"/>
              </a:rPr>
              <a:t>Coding Nonmotorized Station Location Information in the 2016 </a:t>
            </a:r>
            <a:r>
              <a:rPr lang="en-US" sz="1200" b="0" i="0" kern="1200" dirty="0">
                <a:solidFill>
                  <a:schemeClr val="tx1"/>
                </a:solidFill>
                <a:effectLst/>
                <a:latin typeface="+mn-lt"/>
                <a:ea typeface="+mn-ea"/>
                <a:cs typeface="+mn-cs"/>
              </a:rPr>
              <a:t>Traffic Monitoring Guide</a:t>
            </a:r>
            <a:r>
              <a:rPr lang="en-US" sz="1200" b="0" i="1" kern="1200" dirty="0">
                <a:solidFill>
                  <a:schemeClr val="tx1"/>
                </a:solidFill>
                <a:effectLst/>
                <a:latin typeface="+mn-lt"/>
                <a:ea typeface="+mn-ea"/>
                <a:cs typeface="+mn-cs"/>
              </a:rPr>
              <a:t> Format</a:t>
            </a:r>
            <a:r>
              <a:rPr lang="en-US" dirty="0"/>
              <a:t>. Available: https://www.fhwa.dot.gov/policyinformation/tmguide/ [Accessed June 2019]. </a:t>
            </a:r>
          </a:p>
          <a:p>
            <a:pPr marL="233309" indent="-233309">
              <a:buAutoNum type="arabicPeriod"/>
            </a:pPr>
            <a:endParaRPr lang="en-US" alt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22</a:t>
            </a:fld>
            <a:endParaRPr lang="en-US"/>
          </a:p>
        </p:txBody>
      </p:sp>
    </p:spTree>
    <p:extLst>
      <p:ext uri="{BB962C8B-B14F-4D97-AF65-F5344CB8AC3E}">
        <p14:creationId xmlns:p14="http://schemas.microsoft.com/office/powerpoint/2010/main" val="946339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This slide is intended to help students start thinking about the time and equipment requirements for a count program.</a:t>
            </a:r>
          </a:p>
          <a:p>
            <a:pPr marL="0" marR="0" lvl="0" indent="0" algn="l" defTabSz="933237"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altLang="en-US" dirty="0"/>
              <a:t>This slide was adopted from a presentation by Krista Nordback, PBIC.</a:t>
            </a:r>
          </a:p>
          <a:p>
            <a:pPr defTabSz="933237">
              <a:defRPr/>
            </a:pPr>
            <a:r>
              <a:rPr lang="en-US" dirty="0"/>
              <a:t>Image – </a:t>
            </a:r>
            <a:r>
              <a:rPr lang="en-US" sz="1200" b="0" i="0" kern="1200" dirty="0">
                <a:solidFill>
                  <a:schemeClr val="tx1"/>
                </a:solidFill>
                <a:effectLst/>
                <a:latin typeface="+mn-lt"/>
                <a:ea typeface="+mn-ea"/>
                <a:cs typeface="+mn-cs"/>
              </a:rPr>
              <a:t>Inductive loop bicycle counter on road and sidewalk and passive infrared counter on sidewalk counts pedestrians and bicyclists on sidewalk plus bicycles on the road in Chapel Hill, North Carolina.</a:t>
            </a:r>
            <a:r>
              <a:rPr lang="en-US" dirty="0"/>
              <a:t> http://www.pedbikeimages.org/details.php?picid=2517</a:t>
            </a:r>
          </a:p>
        </p:txBody>
      </p:sp>
      <p:sp>
        <p:nvSpPr>
          <p:cNvPr id="4" name="Slide Number Placeholder 3"/>
          <p:cNvSpPr>
            <a:spLocks noGrp="1"/>
          </p:cNvSpPr>
          <p:nvPr>
            <p:ph type="sldNum" sz="quarter" idx="5"/>
          </p:nvPr>
        </p:nvSpPr>
        <p:spPr/>
        <p:txBody>
          <a:bodyPr/>
          <a:lstStyle/>
          <a:p>
            <a:fld id="{E5421500-ABA7-4F80-9F33-EE022DA3CCF5}" type="slidenum">
              <a:rPr lang="en-US" smtClean="0"/>
              <a:t>23</a:t>
            </a:fld>
            <a:endParaRPr lang="en-US"/>
          </a:p>
        </p:txBody>
      </p:sp>
    </p:spTree>
    <p:extLst>
      <p:ext uri="{BB962C8B-B14F-4D97-AF65-F5344CB8AC3E}">
        <p14:creationId xmlns:p14="http://schemas.microsoft.com/office/powerpoint/2010/main" val="35925597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The NCHRP and FHWA references previously mentioned provide detailed information about different counting technologies. These images are included here so that you can become familiar with what continuous counting might look like out in the field. </a:t>
            </a:r>
            <a:r>
              <a:rPr lang="en-US" dirty="0"/>
              <a:t>In both images, the use of the bicycle counter is combined with a passive infrared counter. Since the passive infrared counter counts people walking or bicycling, an agency can take the bicycle counts from the other technology and subtract those to get a count for pedestrians. Perhaps you’ve passed over or by one of these devices while you were walking or bicycling!</a:t>
            </a:r>
          </a:p>
          <a:p>
            <a:endParaRPr lang="en-US" dirty="0"/>
          </a:p>
          <a:p>
            <a:r>
              <a:rPr lang="en-US" dirty="0"/>
              <a:t>Images:</a:t>
            </a:r>
          </a:p>
          <a:p>
            <a:r>
              <a:rPr lang="en-US" dirty="0"/>
              <a:t>Left: http://www.pedbikeimages.org/details.php?picid=2516</a:t>
            </a:r>
          </a:p>
          <a:p>
            <a:r>
              <a:rPr lang="en-US" dirty="0"/>
              <a:t>Right: http://www.pedbikeimages.org/details.php?picid=2514</a:t>
            </a:r>
          </a:p>
        </p:txBody>
      </p:sp>
      <p:sp>
        <p:nvSpPr>
          <p:cNvPr id="4" name="Slide Number Placeholder 3"/>
          <p:cNvSpPr>
            <a:spLocks noGrp="1"/>
          </p:cNvSpPr>
          <p:nvPr>
            <p:ph type="sldNum" sz="quarter" idx="5"/>
          </p:nvPr>
        </p:nvSpPr>
        <p:spPr/>
        <p:txBody>
          <a:bodyPr/>
          <a:lstStyle/>
          <a:p>
            <a:fld id="{E5421500-ABA7-4F80-9F33-EE022DA3CCF5}" type="slidenum">
              <a:rPr lang="en-US" smtClean="0"/>
              <a:t>24</a:t>
            </a:fld>
            <a:endParaRPr lang="en-US"/>
          </a:p>
        </p:txBody>
      </p:sp>
    </p:spTree>
    <p:extLst>
      <p:ext uri="{BB962C8B-B14F-4D97-AF65-F5344CB8AC3E}">
        <p14:creationId xmlns:p14="http://schemas.microsoft.com/office/powerpoint/2010/main" val="20221435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A few slides back we introduced AADT (annual average daily traffic). Even though it doesn’t specify the mode, the assumption has always been that this means motor vehicles. AADPT is the acronym for pedestrians and AADBT is the acronym for bicyclists. Some agencies may use AADNT (annual average daily nonmotorized traffic) to cover pedestrian and/or bicycle traffic.</a:t>
            </a:r>
          </a:p>
          <a:p>
            <a:endParaRPr lang="en-US" dirty="0"/>
          </a:p>
          <a:p>
            <a:r>
              <a:rPr lang="en-US" dirty="0"/>
              <a:t>Permanent counter installation sites generate data throughout the year which allows researchers and practitioners the ability to calculate adjustment factors for time of day, day of the week and month of the year.</a:t>
            </a:r>
          </a:p>
          <a:p>
            <a:endParaRPr lang="en-US" dirty="0"/>
          </a:p>
          <a:p>
            <a:r>
              <a:rPr lang="en-US" dirty="0"/>
              <a:t>This means that when short duration counts are collected in a greater variety of geographic locations, the factors previously calculated based on the permanent count sites in the area can be applied to extrapolate from short duration counts to AADPT and AADBT.</a:t>
            </a:r>
          </a:p>
          <a:p>
            <a:pPr defTabSz="933237">
              <a:defRPr/>
            </a:pPr>
            <a:r>
              <a:rPr lang="en-US" b="1" dirty="0"/>
              <a:t>Source</a:t>
            </a:r>
            <a:r>
              <a:rPr lang="en-US" dirty="0"/>
              <a:t>: </a:t>
            </a:r>
            <a:r>
              <a:rPr lang="en-US" altLang="en-US" dirty="0"/>
              <a:t>This slide was adopted from a presentation by Sarah O’Brien.</a:t>
            </a:r>
          </a:p>
          <a:p>
            <a:pPr defTabSz="933237">
              <a:defRPr/>
            </a:pPr>
            <a:r>
              <a:rPr lang="en-US" dirty="0"/>
              <a:t>Image: http://www.pedbikeimages.org/details.php?picid=2268</a:t>
            </a:r>
          </a:p>
        </p:txBody>
      </p:sp>
      <p:sp>
        <p:nvSpPr>
          <p:cNvPr id="4" name="Slide Number Placeholder 3"/>
          <p:cNvSpPr>
            <a:spLocks noGrp="1"/>
          </p:cNvSpPr>
          <p:nvPr>
            <p:ph type="sldNum" sz="quarter" idx="5"/>
          </p:nvPr>
        </p:nvSpPr>
        <p:spPr/>
        <p:txBody>
          <a:bodyPr/>
          <a:lstStyle/>
          <a:p>
            <a:fld id="{E5421500-ABA7-4F80-9F33-EE022DA3CCF5}" type="slidenum">
              <a:rPr lang="en-US" smtClean="0"/>
              <a:t>25</a:t>
            </a:fld>
            <a:endParaRPr lang="en-US"/>
          </a:p>
        </p:txBody>
      </p:sp>
    </p:spTree>
    <p:extLst>
      <p:ext uri="{BB962C8B-B14F-4D97-AF65-F5344CB8AC3E}">
        <p14:creationId xmlns:p14="http://schemas.microsoft.com/office/powerpoint/2010/main" val="16961209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Many communities get their start in </a:t>
            </a:r>
            <a:r>
              <a:rPr lang="en-US" b="0" dirty="0" err="1"/>
              <a:t>bike/ped</a:t>
            </a:r>
            <a:r>
              <a:rPr lang="en-US" b="0" dirty="0"/>
              <a:t> volume data collection by participating in the National Bicycle and Pedestrian Documentation Project. </a:t>
            </a:r>
          </a:p>
          <a:p>
            <a:r>
              <a:rPr lang="en-US" b="1" dirty="0"/>
              <a:t>Notes</a:t>
            </a:r>
            <a:r>
              <a:rPr lang="en-US" dirty="0"/>
              <a:t>: National Bicycle and Pedestrian Documentation Project lays out the systematic approach for a community to develop local factors to calibrate short duration and manual counts to develop AADPT and AADBT estimates. </a:t>
            </a:r>
          </a:p>
          <a:p>
            <a:pPr defTabSz="933237">
              <a:defRPr/>
            </a:pPr>
            <a:r>
              <a:rPr lang="en-US" b="1" dirty="0"/>
              <a:t>Source</a:t>
            </a:r>
            <a:r>
              <a:rPr lang="en-US" dirty="0"/>
              <a:t>: </a:t>
            </a:r>
            <a:r>
              <a:rPr lang="en-US" altLang="en-US" dirty="0"/>
              <a:t>This slide was adopted from a presentation by Krista Nordback, PBIC.</a:t>
            </a:r>
            <a:endParaRPr lang="en-US" dirty="0"/>
          </a:p>
          <a:p>
            <a:pPr marL="233309" indent="-233309">
              <a:buAutoNum type="arabicPeriod"/>
            </a:pPr>
            <a:endParaRPr lang="en-US" alt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26</a:t>
            </a:fld>
            <a:endParaRPr lang="en-US"/>
          </a:p>
        </p:txBody>
      </p:sp>
    </p:spTree>
    <p:extLst>
      <p:ext uri="{BB962C8B-B14F-4D97-AF65-F5344CB8AC3E}">
        <p14:creationId xmlns:p14="http://schemas.microsoft.com/office/powerpoint/2010/main" val="34635628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The combination of continuous and short duration counts allowed researchers to create a measure of exposure for a pedestrian safety analysis of campus intersections. Results showed that pedestrian crash risk was generally higher at intersections along the boundary roadways with the lower pedestrian volumes. Pedestrian risk in the evening was estimated to be more than three times higher than in the daytime.</a:t>
            </a:r>
          </a:p>
          <a:p>
            <a:r>
              <a:rPr lang="en-US" b="1" dirty="0"/>
              <a:t>Notes</a:t>
            </a:r>
            <a:r>
              <a:rPr lang="en-US" dirty="0"/>
              <a:t>: Nine more short case studies about the use of bike/ped volume data are available in the appendix of NCHRP Report 797.</a:t>
            </a:r>
          </a:p>
          <a:p>
            <a:r>
              <a:rPr lang="en-US" b="1" dirty="0"/>
              <a:t>Source</a:t>
            </a:r>
            <a:r>
              <a:rPr lang="en-US" dirty="0"/>
              <a:t>: </a:t>
            </a:r>
            <a:r>
              <a:rPr lang="en-US" sz="1200" b="0" i="0" u="none" strike="noStrike" kern="1200" baseline="0" dirty="0">
                <a:solidFill>
                  <a:schemeClr val="tx1"/>
                </a:solidFill>
                <a:latin typeface="+mn-lt"/>
                <a:ea typeface="+mn-ea"/>
                <a:cs typeface="+mn-cs"/>
              </a:rPr>
              <a:t>National Academies of Sciences, Engineering, and Medicine (2014). </a:t>
            </a:r>
            <a:r>
              <a:rPr lang="en-US" sz="1200" b="0" i="1" u="none" strike="noStrike" kern="1200" baseline="0" dirty="0">
                <a:solidFill>
                  <a:schemeClr val="tx1"/>
                </a:solidFill>
                <a:latin typeface="+mn-lt"/>
                <a:ea typeface="+mn-ea"/>
                <a:cs typeface="+mn-cs"/>
              </a:rPr>
              <a:t>Guidebook on Pedestrian and Bicycle Volume Data Collection</a:t>
            </a:r>
            <a:r>
              <a:rPr lang="en-US" sz="1200" b="0" i="0" u="none" strike="noStrike" kern="1200" baseline="0" dirty="0">
                <a:solidFill>
                  <a:schemeClr val="tx1"/>
                </a:solidFill>
                <a:latin typeface="+mn-lt"/>
                <a:ea typeface="+mn-ea"/>
                <a:cs typeface="+mn-cs"/>
              </a:rPr>
              <a:t>. Appendix A. Washington, DC: The National Academies Press. https://doi.org/10.17226/22223.</a:t>
            </a:r>
            <a:endParaRPr lang="en-US" dirty="0"/>
          </a:p>
          <a:p>
            <a:pPr defTabSz="933237">
              <a:defRPr/>
            </a:pPr>
            <a:endParaRPr lang="en-US" altLang="en-US" b="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27</a:t>
            </a:fld>
            <a:endParaRPr lang="en-US"/>
          </a:p>
        </p:txBody>
      </p:sp>
    </p:spTree>
    <p:extLst>
      <p:ext uri="{BB962C8B-B14F-4D97-AF65-F5344CB8AC3E}">
        <p14:creationId xmlns:p14="http://schemas.microsoft.com/office/powerpoint/2010/main" val="32824956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defRPr/>
            </a:pPr>
            <a:r>
              <a:rPr lang="en-US" b="1" dirty="0"/>
              <a:t>Source</a:t>
            </a:r>
            <a:r>
              <a:rPr lang="en-US" dirty="0"/>
              <a:t>: Southern California Association of Governments and Metro, Available: http://media.metro.net/projects_studies/call_projects/images/metroscag_bikepedcounttrainingmanual.pdf (Accessed May 2019)</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28</a:t>
            </a:fld>
            <a:endParaRPr lang="en-US"/>
          </a:p>
        </p:txBody>
      </p:sp>
    </p:spTree>
    <p:extLst>
      <p:ext uri="{BB962C8B-B14F-4D97-AF65-F5344CB8AC3E}">
        <p14:creationId xmlns:p14="http://schemas.microsoft.com/office/powerpoint/2010/main" val="34821689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defRPr/>
            </a:pPr>
            <a:r>
              <a:rPr lang="en-US" b="1" dirty="0"/>
              <a:t>Notes: </a:t>
            </a:r>
            <a:r>
              <a:rPr lang="en-US" dirty="0"/>
              <a:t>National sources of data and local options like Household Travel Surveys will be discussed.</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29</a:t>
            </a:fld>
            <a:endParaRPr lang="en-US"/>
          </a:p>
        </p:txBody>
      </p:sp>
    </p:spTree>
    <p:extLst>
      <p:ext uri="{BB962C8B-B14F-4D97-AF65-F5344CB8AC3E}">
        <p14:creationId xmlns:p14="http://schemas.microsoft.com/office/powerpoint/2010/main" val="29644092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a:extLst>
              <a:ext uri="{FF2B5EF4-FFF2-40B4-BE49-F238E27FC236}">
                <a16:creationId xmlns:a16="http://schemas.microsoft.com/office/drawing/2014/main" id="{20412DEF-4800-40E9-A45E-E7B48D0EC4D1}"/>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300">
                <a:solidFill>
                  <a:schemeClr val="tx1"/>
                </a:solidFill>
                <a:latin typeface="Calibri" panose="020F0502020204030204" pitchFamily="34" charset="0"/>
              </a:defRPr>
            </a:lvl1pPr>
            <a:lvl2pPr marL="758255" indent="-291636">
              <a:defRPr sz="3300">
                <a:solidFill>
                  <a:schemeClr val="tx1"/>
                </a:solidFill>
                <a:latin typeface="Calibri" panose="020F0502020204030204" pitchFamily="34" charset="0"/>
              </a:defRPr>
            </a:lvl2pPr>
            <a:lvl3pPr marL="1166546" indent="-233309">
              <a:defRPr sz="3300">
                <a:solidFill>
                  <a:schemeClr val="tx1"/>
                </a:solidFill>
                <a:latin typeface="Calibri" panose="020F0502020204030204" pitchFamily="34" charset="0"/>
              </a:defRPr>
            </a:lvl3pPr>
            <a:lvl4pPr marL="1633164" indent="-233309">
              <a:defRPr sz="3300">
                <a:solidFill>
                  <a:schemeClr val="tx1"/>
                </a:solidFill>
                <a:latin typeface="Calibri" panose="020F0502020204030204" pitchFamily="34" charset="0"/>
              </a:defRPr>
            </a:lvl4pPr>
            <a:lvl5pPr marL="2099782" indent="-233309">
              <a:defRPr sz="3300">
                <a:solidFill>
                  <a:schemeClr val="tx1"/>
                </a:solidFill>
                <a:latin typeface="Calibri" panose="020F0502020204030204" pitchFamily="34" charset="0"/>
              </a:defRPr>
            </a:lvl5pPr>
            <a:lvl6pPr marL="2566401" indent="-233309" eaLnBrk="0" fontAlgn="base" hangingPunct="0">
              <a:spcBef>
                <a:spcPct val="0"/>
              </a:spcBef>
              <a:spcAft>
                <a:spcPct val="0"/>
              </a:spcAft>
              <a:defRPr sz="3300">
                <a:solidFill>
                  <a:schemeClr val="tx1"/>
                </a:solidFill>
                <a:latin typeface="Calibri" panose="020F0502020204030204" pitchFamily="34" charset="0"/>
              </a:defRPr>
            </a:lvl6pPr>
            <a:lvl7pPr marL="3033019" indent="-233309" eaLnBrk="0" fontAlgn="base" hangingPunct="0">
              <a:spcBef>
                <a:spcPct val="0"/>
              </a:spcBef>
              <a:spcAft>
                <a:spcPct val="0"/>
              </a:spcAft>
              <a:defRPr sz="3300">
                <a:solidFill>
                  <a:schemeClr val="tx1"/>
                </a:solidFill>
                <a:latin typeface="Calibri" panose="020F0502020204030204" pitchFamily="34" charset="0"/>
              </a:defRPr>
            </a:lvl7pPr>
            <a:lvl8pPr marL="3499637" indent="-233309" eaLnBrk="0" fontAlgn="base" hangingPunct="0">
              <a:spcBef>
                <a:spcPct val="0"/>
              </a:spcBef>
              <a:spcAft>
                <a:spcPct val="0"/>
              </a:spcAft>
              <a:defRPr sz="3300">
                <a:solidFill>
                  <a:schemeClr val="tx1"/>
                </a:solidFill>
                <a:latin typeface="Calibri" panose="020F0502020204030204" pitchFamily="34" charset="0"/>
              </a:defRPr>
            </a:lvl8pPr>
            <a:lvl9pPr marL="3966256" indent="-233309" eaLnBrk="0" fontAlgn="base" hangingPunct="0">
              <a:spcBef>
                <a:spcPct val="0"/>
              </a:spcBef>
              <a:spcAft>
                <a:spcPct val="0"/>
              </a:spcAft>
              <a:defRPr sz="3300">
                <a:solidFill>
                  <a:schemeClr val="tx1"/>
                </a:solidFill>
                <a:latin typeface="Calibri" panose="020F0502020204030204" pitchFamily="34" charset="0"/>
              </a:defRPr>
            </a:lvl9pPr>
          </a:lstStyle>
          <a:p>
            <a:fld id="{EE070AF6-4A90-49F8-AE24-E56CF05DC853}" type="slidenum">
              <a:rPr lang="en-US" altLang="en-US" sz="1200">
                <a:latin typeface="Times New Roman" panose="02020603050405020304" pitchFamily="18" charset="0"/>
              </a:rPr>
              <a:pPr/>
              <a:t>30</a:t>
            </a:fld>
            <a:endParaRPr lang="en-US" altLang="en-US" sz="1200">
              <a:latin typeface="Times New Roman" panose="02020603050405020304" pitchFamily="18" charset="0"/>
            </a:endParaRPr>
          </a:p>
        </p:txBody>
      </p:sp>
      <p:sp>
        <p:nvSpPr>
          <p:cNvPr id="93187" name="Rectangle 2">
            <a:extLst>
              <a:ext uri="{FF2B5EF4-FFF2-40B4-BE49-F238E27FC236}">
                <a16:creationId xmlns:a16="http://schemas.microsoft.com/office/drawing/2014/main" id="{59300F83-A52E-4E93-B6D0-97AF88B8ACE5}"/>
              </a:ext>
            </a:extLst>
          </p:cNvPr>
          <p:cNvSpPr>
            <a:spLocks noGrp="1" noRot="1" noChangeAspect="1" noChangeArrowheads="1" noTextEdit="1"/>
          </p:cNvSpPr>
          <p:nvPr>
            <p:ph type="sldImg"/>
          </p:nvPr>
        </p:nvSpPr>
        <p:spPr>
          <a:ln/>
        </p:spPr>
      </p:sp>
      <p:sp>
        <p:nvSpPr>
          <p:cNvPr id="93188" name="Rectangle 3">
            <a:extLst>
              <a:ext uri="{FF2B5EF4-FFF2-40B4-BE49-F238E27FC236}">
                <a16:creationId xmlns:a16="http://schemas.microsoft.com/office/drawing/2014/main" id="{AC6C4754-7912-4AC1-98EA-8C9A8E6ED3B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a:t>Key Message</a:t>
            </a:r>
            <a:r>
              <a:rPr lang="en-US" b="0" dirty="0"/>
              <a:t>: </a:t>
            </a:r>
            <a:r>
              <a:rPr lang="en-US" altLang="en-US" dirty="0"/>
              <a:t>National Household Travel Survey is one good example of mode share data available for the entire country for all types of trips (not just trips to work). Additional info about the latest NHTS Survey available at: nhts.ornl.gov/</a:t>
            </a:r>
            <a:endParaRPr lang="en-US" b="0" dirty="0"/>
          </a:p>
          <a:p>
            <a:pPr defTabSz="933237">
              <a:defRPr/>
            </a:pPr>
            <a:r>
              <a:rPr lang="en-US" b="1" dirty="0"/>
              <a:t>Source</a:t>
            </a:r>
            <a:r>
              <a:rPr lang="en-US" dirty="0"/>
              <a:t>: </a:t>
            </a:r>
          </a:p>
          <a:p>
            <a:pPr marL="228600" indent="-228600" defTabSz="933237">
              <a:buFont typeface="+mj-lt"/>
              <a:buAutoNum type="arabicPeriod"/>
              <a:defRPr/>
            </a:pPr>
            <a:r>
              <a:rPr lang="en-US" altLang="en-US" dirty="0"/>
              <a:t>This slide was adopted from a slides by Carl Sundstrom, Libby Thomas, and Robert Schneider for the Pedestrian and Bicycle Information Center.</a:t>
            </a:r>
            <a:endParaRPr lang="en-US" dirty="0"/>
          </a:p>
          <a:p>
            <a:pPr marL="233309" indent="-233309">
              <a:buFont typeface="+mj-lt"/>
              <a:buAutoNum type="arabicPeriod"/>
            </a:pPr>
            <a:r>
              <a:rPr lang="en-US" altLang="en-US" b="0" dirty="0"/>
              <a:t>FHWA. (2017). Summary of Travel Trends:  2017 National Household Travel Survey. </a:t>
            </a:r>
            <a:r>
              <a:rPr lang="en-US" b="0" dirty="0"/>
              <a:t>https://nhts.ornl.gov/assets/2017_nhts_summary_travel_trends.pdf</a:t>
            </a:r>
            <a:endParaRPr lang="en-US" dirty="0"/>
          </a:p>
          <a:p>
            <a:pPr marL="0" indent="0">
              <a:buFont typeface="+mj-lt"/>
              <a:buNone/>
            </a:pPr>
            <a:r>
              <a:rPr lang="en-US" altLang="en-US" b="0" dirty="0"/>
              <a:t>Image: http://www.pedbikeimages.org/details.php?picid=2238</a:t>
            </a:r>
          </a:p>
          <a:p>
            <a:pPr marL="233309" indent="-233309">
              <a:buFont typeface="+mj-lt"/>
              <a:buAutoNum type="arabicPeriod"/>
            </a:pPr>
            <a:endParaRPr lang="en-US" altLang="en-US" b="0" dirty="0"/>
          </a:p>
          <a:p>
            <a:pPr marL="233309" indent="-233309"/>
            <a:endParaRPr lang="en-US" altLang="en-US" dirty="0"/>
          </a:p>
        </p:txBody>
      </p:sp>
    </p:spTree>
    <p:extLst>
      <p:ext uri="{BB962C8B-B14F-4D97-AF65-F5344CB8AC3E}">
        <p14:creationId xmlns:p14="http://schemas.microsoft.com/office/powerpoint/2010/main" val="1342487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a:extLst>
              <a:ext uri="{FF2B5EF4-FFF2-40B4-BE49-F238E27FC236}">
                <a16:creationId xmlns:a16="http://schemas.microsoft.com/office/drawing/2014/main" id="{20412DEF-4800-40E9-A45E-E7B48D0EC4D1}"/>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300">
                <a:solidFill>
                  <a:schemeClr val="tx1"/>
                </a:solidFill>
                <a:latin typeface="Calibri" panose="020F0502020204030204" pitchFamily="34" charset="0"/>
              </a:defRPr>
            </a:lvl1pPr>
            <a:lvl2pPr marL="758255" indent="-291636">
              <a:defRPr sz="3300">
                <a:solidFill>
                  <a:schemeClr val="tx1"/>
                </a:solidFill>
                <a:latin typeface="Calibri" panose="020F0502020204030204" pitchFamily="34" charset="0"/>
              </a:defRPr>
            </a:lvl2pPr>
            <a:lvl3pPr marL="1166546" indent="-233309">
              <a:defRPr sz="3300">
                <a:solidFill>
                  <a:schemeClr val="tx1"/>
                </a:solidFill>
                <a:latin typeface="Calibri" panose="020F0502020204030204" pitchFamily="34" charset="0"/>
              </a:defRPr>
            </a:lvl3pPr>
            <a:lvl4pPr marL="1633164" indent="-233309">
              <a:defRPr sz="3300">
                <a:solidFill>
                  <a:schemeClr val="tx1"/>
                </a:solidFill>
                <a:latin typeface="Calibri" panose="020F0502020204030204" pitchFamily="34" charset="0"/>
              </a:defRPr>
            </a:lvl4pPr>
            <a:lvl5pPr marL="2099782" indent="-233309">
              <a:defRPr sz="3300">
                <a:solidFill>
                  <a:schemeClr val="tx1"/>
                </a:solidFill>
                <a:latin typeface="Calibri" panose="020F0502020204030204" pitchFamily="34" charset="0"/>
              </a:defRPr>
            </a:lvl5pPr>
            <a:lvl6pPr marL="2566401" indent="-233309" eaLnBrk="0" fontAlgn="base" hangingPunct="0">
              <a:spcBef>
                <a:spcPct val="0"/>
              </a:spcBef>
              <a:spcAft>
                <a:spcPct val="0"/>
              </a:spcAft>
              <a:defRPr sz="3300">
                <a:solidFill>
                  <a:schemeClr val="tx1"/>
                </a:solidFill>
                <a:latin typeface="Calibri" panose="020F0502020204030204" pitchFamily="34" charset="0"/>
              </a:defRPr>
            </a:lvl6pPr>
            <a:lvl7pPr marL="3033019" indent="-233309" eaLnBrk="0" fontAlgn="base" hangingPunct="0">
              <a:spcBef>
                <a:spcPct val="0"/>
              </a:spcBef>
              <a:spcAft>
                <a:spcPct val="0"/>
              </a:spcAft>
              <a:defRPr sz="3300">
                <a:solidFill>
                  <a:schemeClr val="tx1"/>
                </a:solidFill>
                <a:latin typeface="Calibri" panose="020F0502020204030204" pitchFamily="34" charset="0"/>
              </a:defRPr>
            </a:lvl7pPr>
            <a:lvl8pPr marL="3499637" indent="-233309" eaLnBrk="0" fontAlgn="base" hangingPunct="0">
              <a:spcBef>
                <a:spcPct val="0"/>
              </a:spcBef>
              <a:spcAft>
                <a:spcPct val="0"/>
              </a:spcAft>
              <a:defRPr sz="3300">
                <a:solidFill>
                  <a:schemeClr val="tx1"/>
                </a:solidFill>
                <a:latin typeface="Calibri" panose="020F0502020204030204" pitchFamily="34" charset="0"/>
              </a:defRPr>
            </a:lvl8pPr>
            <a:lvl9pPr marL="3966256" indent="-233309" eaLnBrk="0" fontAlgn="base" hangingPunct="0">
              <a:spcBef>
                <a:spcPct val="0"/>
              </a:spcBef>
              <a:spcAft>
                <a:spcPct val="0"/>
              </a:spcAft>
              <a:defRPr sz="3300">
                <a:solidFill>
                  <a:schemeClr val="tx1"/>
                </a:solidFill>
                <a:latin typeface="Calibri" panose="020F0502020204030204" pitchFamily="34" charset="0"/>
              </a:defRPr>
            </a:lvl9pPr>
          </a:lstStyle>
          <a:p>
            <a:fld id="{EE070AF6-4A90-49F8-AE24-E56CF05DC853}" type="slidenum">
              <a:rPr lang="en-US" altLang="en-US" sz="1200">
                <a:latin typeface="Times New Roman" panose="02020603050405020304" pitchFamily="18" charset="0"/>
              </a:rPr>
              <a:pPr/>
              <a:t>31</a:t>
            </a:fld>
            <a:endParaRPr lang="en-US" altLang="en-US" sz="1200">
              <a:latin typeface="Times New Roman" panose="02020603050405020304" pitchFamily="18" charset="0"/>
            </a:endParaRPr>
          </a:p>
        </p:txBody>
      </p:sp>
      <p:sp>
        <p:nvSpPr>
          <p:cNvPr id="93187" name="Rectangle 2">
            <a:extLst>
              <a:ext uri="{FF2B5EF4-FFF2-40B4-BE49-F238E27FC236}">
                <a16:creationId xmlns:a16="http://schemas.microsoft.com/office/drawing/2014/main" id="{59300F83-A52E-4E93-B6D0-97AF88B8ACE5}"/>
              </a:ext>
            </a:extLst>
          </p:cNvPr>
          <p:cNvSpPr>
            <a:spLocks noGrp="1" noRot="1" noChangeAspect="1" noChangeArrowheads="1" noTextEdit="1"/>
          </p:cNvSpPr>
          <p:nvPr>
            <p:ph type="sldImg"/>
          </p:nvPr>
        </p:nvSpPr>
        <p:spPr>
          <a:ln/>
        </p:spPr>
      </p:sp>
      <p:sp>
        <p:nvSpPr>
          <p:cNvPr id="93188" name="Rectangle 3">
            <a:extLst>
              <a:ext uri="{FF2B5EF4-FFF2-40B4-BE49-F238E27FC236}">
                <a16:creationId xmlns:a16="http://schemas.microsoft.com/office/drawing/2014/main" id="{AC6C4754-7912-4AC1-98EA-8C9A8E6ED3B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The U.S. Census Bureau only collects information about commute trips (for workers 16+). But these data are collected more frequently than the NHTS and can be used at a finer geographic scale. </a:t>
            </a:r>
            <a:r>
              <a:rPr lang="en-US" altLang="en-US" dirty="0"/>
              <a:t>As commute trips often are some of the longest trips that a person must make in their daily routine, active transportation is likely to be under-represented in commute-only trips. Additionally, the share of commute trips vs. overall household travel stands at less than 20% of total household VMT in the U.S. based on the latest National Household Travel Survey data.</a:t>
            </a:r>
            <a:endParaRPr lang="en-US" b="0" dirty="0"/>
          </a:p>
          <a:p>
            <a:r>
              <a:rPr lang="en-US" b="1" dirty="0"/>
              <a:t>Notes</a:t>
            </a:r>
            <a:r>
              <a:rPr lang="en-US" dirty="0"/>
              <a:t>: The American Community Survey collects data on an ongoing basis, January through December. Rural and less densely-populated communities might have to rely on the 5-year data samples rather than having easy access to 1-year ACS data. </a:t>
            </a:r>
            <a:r>
              <a:rPr lang="en-US" altLang="en-US" dirty="0"/>
              <a:t>Researchers and planners can download ACS datasets and link them to ArcGIS shapefiles of Census geography (Census tracts, block groups) to map the commute characteristics across a region.  </a:t>
            </a:r>
            <a:endParaRPr lang="en-US" dirty="0"/>
          </a:p>
          <a:p>
            <a:pPr marL="0" marR="0" lvl="0" indent="0" algn="l" defTabSz="933237" rtl="0" eaLnBrk="1" fontAlgn="auto" latinLnBrk="0" hangingPunct="1">
              <a:lnSpc>
                <a:spcPct val="100000"/>
              </a:lnSpc>
              <a:spcBef>
                <a:spcPts val="0"/>
              </a:spcBef>
              <a:spcAft>
                <a:spcPts val="0"/>
              </a:spcAft>
              <a:buClrTx/>
              <a:buSzTx/>
              <a:buFontTx/>
              <a:buNone/>
              <a:tabLst/>
              <a:defRPr/>
            </a:pPr>
            <a:r>
              <a:rPr lang="en-US" b="1" dirty="0"/>
              <a:t>Source</a:t>
            </a:r>
            <a:r>
              <a:rPr lang="en-US" dirty="0"/>
              <a:t>:</a:t>
            </a:r>
            <a:r>
              <a:rPr lang="en-US" b="1" dirty="0"/>
              <a:t> </a:t>
            </a:r>
          </a:p>
          <a:p>
            <a:pPr marL="0" marR="0" lvl="0" indent="0" algn="l" defTabSz="933237" rtl="0" eaLnBrk="1" fontAlgn="auto" latinLnBrk="0" hangingPunct="1">
              <a:lnSpc>
                <a:spcPct val="100000"/>
              </a:lnSpc>
              <a:spcBef>
                <a:spcPts val="0"/>
              </a:spcBef>
              <a:spcAft>
                <a:spcPts val="0"/>
              </a:spcAft>
              <a:buClrTx/>
              <a:buSzTx/>
              <a:buFontTx/>
              <a:buNone/>
              <a:tabLst/>
              <a:defRPr/>
            </a:pPr>
            <a:r>
              <a:rPr lang="en-US" altLang="en-US" b="0" dirty="0"/>
              <a:t>Image: U.S. Census Bureau, ACS B080006 Table, City of Atlanta, 2013-2017, Sex of Workers by Means of Transportation to Work. Downloaded from:</a:t>
            </a:r>
            <a:r>
              <a:rPr lang="en-US" altLang="en-US" b="1" dirty="0"/>
              <a:t> </a:t>
            </a:r>
            <a:r>
              <a:rPr lang="en-US" altLang="en-US" b="0" dirty="0"/>
              <a:t>https://factfinder.census.gov/ </a:t>
            </a:r>
          </a:p>
          <a:p>
            <a:pPr marL="0" marR="0" lvl="0" indent="0" algn="l" defTabSz="933237" rtl="0" eaLnBrk="1" fontAlgn="auto" latinLnBrk="0" hangingPunct="1">
              <a:lnSpc>
                <a:spcPct val="100000"/>
              </a:lnSpc>
              <a:spcBef>
                <a:spcPts val="0"/>
              </a:spcBef>
              <a:spcAft>
                <a:spcPts val="0"/>
              </a:spcAft>
              <a:buClrTx/>
              <a:buSzTx/>
              <a:buFontTx/>
              <a:buNone/>
              <a:tabLst/>
              <a:defRPr/>
            </a:pPr>
            <a:endParaRPr lang="en-US" altLang="en-US" b="1" dirty="0"/>
          </a:p>
          <a:p>
            <a:pPr marL="233309" indent="-233309"/>
            <a:endParaRPr lang="en-US" altLang="en-US" b="1" dirty="0"/>
          </a:p>
        </p:txBody>
      </p:sp>
    </p:spTree>
    <p:extLst>
      <p:ext uri="{BB962C8B-B14F-4D97-AF65-F5344CB8AC3E}">
        <p14:creationId xmlns:p14="http://schemas.microsoft.com/office/powerpoint/2010/main" val="22879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Collecting accurate bicycle and pedestrian data has many benefits that range from justifying funding, to understanding why and where people travel by bike or on foot, to creating a safer environment for all road users.</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The availability of data about walking and bicycling lags the availability of data for other modes. Think about how many times you’ve been in a vehicle that has driven over pneumatic tubes taped to the roadway. Think about every time you’ve paid a fare and boarded a transit vehicle, entered and exited a rail system, bought a plane ticket, etc. There is a saying: if it doesn’t get counted, then it doesn’t count.  </a:t>
            </a:r>
          </a:p>
          <a:p>
            <a:pPr marL="0" marR="0" lvl="0" indent="0" algn="l" defTabSz="933237" rtl="0" eaLnBrk="1" fontAlgn="auto" latinLnBrk="0" hangingPunct="1">
              <a:lnSpc>
                <a:spcPct val="100000"/>
              </a:lnSpc>
              <a:spcBef>
                <a:spcPts val="0"/>
              </a:spcBef>
              <a:spcAft>
                <a:spcPts val="0"/>
              </a:spcAft>
              <a:buClrTx/>
              <a:buSzTx/>
              <a:buFontTx/>
              <a:buNone/>
              <a:tabLst/>
              <a:defRPr/>
            </a:pPr>
            <a:r>
              <a:rPr lang="en-US" b="1" dirty="0"/>
              <a:t>Source</a:t>
            </a:r>
            <a:r>
              <a:rPr lang="en-US" dirty="0"/>
              <a:t>: Adapted from Bob Schneider. (2008). Data Collection and Performance Measures. </a:t>
            </a:r>
            <a:r>
              <a:rPr lang="en-US" dirty="0" err="1"/>
              <a:t>Powerpoint</a:t>
            </a:r>
            <a:r>
              <a:rPr lang="en-US" dirty="0"/>
              <a:t> presentation. UC Berkeley.</a:t>
            </a:r>
          </a:p>
          <a:p>
            <a:pPr defTabSz="933237">
              <a:defRPr/>
            </a:pPr>
            <a:r>
              <a:rPr lang="en-US" dirty="0"/>
              <a:t>Image: http://www.pedbikeimages.org/details.php?picid=2253</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a:t>
            </a:fld>
            <a:endParaRPr lang="en-US"/>
          </a:p>
        </p:txBody>
      </p:sp>
    </p:spTree>
    <p:extLst>
      <p:ext uri="{BB962C8B-B14F-4D97-AF65-F5344CB8AC3E}">
        <p14:creationId xmlns:p14="http://schemas.microsoft.com/office/powerpoint/2010/main" val="35955417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a:extLst>
              <a:ext uri="{FF2B5EF4-FFF2-40B4-BE49-F238E27FC236}">
                <a16:creationId xmlns:a16="http://schemas.microsoft.com/office/drawing/2014/main" id="{20412DEF-4800-40E9-A45E-E7B48D0EC4D1}"/>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300">
                <a:solidFill>
                  <a:schemeClr val="tx1"/>
                </a:solidFill>
                <a:latin typeface="Calibri" panose="020F0502020204030204" pitchFamily="34" charset="0"/>
              </a:defRPr>
            </a:lvl1pPr>
            <a:lvl2pPr marL="758255" indent="-291636">
              <a:defRPr sz="3300">
                <a:solidFill>
                  <a:schemeClr val="tx1"/>
                </a:solidFill>
                <a:latin typeface="Calibri" panose="020F0502020204030204" pitchFamily="34" charset="0"/>
              </a:defRPr>
            </a:lvl2pPr>
            <a:lvl3pPr marL="1166546" indent="-233309">
              <a:defRPr sz="3300">
                <a:solidFill>
                  <a:schemeClr val="tx1"/>
                </a:solidFill>
                <a:latin typeface="Calibri" panose="020F0502020204030204" pitchFamily="34" charset="0"/>
              </a:defRPr>
            </a:lvl3pPr>
            <a:lvl4pPr marL="1633164" indent="-233309">
              <a:defRPr sz="3300">
                <a:solidFill>
                  <a:schemeClr val="tx1"/>
                </a:solidFill>
                <a:latin typeface="Calibri" panose="020F0502020204030204" pitchFamily="34" charset="0"/>
              </a:defRPr>
            </a:lvl4pPr>
            <a:lvl5pPr marL="2099782" indent="-233309">
              <a:defRPr sz="3300">
                <a:solidFill>
                  <a:schemeClr val="tx1"/>
                </a:solidFill>
                <a:latin typeface="Calibri" panose="020F0502020204030204" pitchFamily="34" charset="0"/>
              </a:defRPr>
            </a:lvl5pPr>
            <a:lvl6pPr marL="2566401" indent="-233309" eaLnBrk="0" fontAlgn="base" hangingPunct="0">
              <a:spcBef>
                <a:spcPct val="0"/>
              </a:spcBef>
              <a:spcAft>
                <a:spcPct val="0"/>
              </a:spcAft>
              <a:defRPr sz="3300">
                <a:solidFill>
                  <a:schemeClr val="tx1"/>
                </a:solidFill>
                <a:latin typeface="Calibri" panose="020F0502020204030204" pitchFamily="34" charset="0"/>
              </a:defRPr>
            </a:lvl6pPr>
            <a:lvl7pPr marL="3033019" indent="-233309" eaLnBrk="0" fontAlgn="base" hangingPunct="0">
              <a:spcBef>
                <a:spcPct val="0"/>
              </a:spcBef>
              <a:spcAft>
                <a:spcPct val="0"/>
              </a:spcAft>
              <a:defRPr sz="3300">
                <a:solidFill>
                  <a:schemeClr val="tx1"/>
                </a:solidFill>
                <a:latin typeface="Calibri" panose="020F0502020204030204" pitchFamily="34" charset="0"/>
              </a:defRPr>
            </a:lvl7pPr>
            <a:lvl8pPr marL="3499637" indent="-233309" eaLnBrk="0" fontAlgn="base" hangingPunct="0">
              <a:spcBef>
                <a:spcPct val="0"/>
              </a:spcBef>
              <a:spcAft>
                <a:spcPct val="0"/>
              </a:spcAft>
              <a:defRPr sz="3300">
                <a:solidFill>
                  <a:schemeClr val="tx1"/>
                </a:solidFill>
                <a:latin typeface="Calibri" panose="020F0502020204030204" pitchFamily="34" charset="0"/>
              </a:defRPr>
            </a:lvl8pPr>
            <a:lvl9pPr marL="3966256" indent="-233309" eaLnBrk="0" fontAlgn="base" hangingPunct="0">
              <a:spcBef>
                <a:spcPct val="0"/>
              </a:spcBef>
              <a:spcAft>
                <a:spcPct val="0"/>
              </a:spcAft>
              <a:defRPr sz="3300">
                <a:solidFill>
                  <a:schemeClr val="tx1"/>
                </a:solidFill>
                <a:latin typeface="Calibri" panose="020F0502020204030204" pitchFamily="34" charset="0"/>
              </a:defRPr>
            </a:lvl9pPr>
          </a:lstStyle>
          <a:p>
            <a:fld id="{EE070AF6-4A90-49F8-AE24-E56CF05DC853}" type="slidenum">
              <a:rPr lang="en-US" altLang="en-US" sz="1200">
                <a:latin typeface="Times New Roman" panose="02020603050405020304" pitchFamily="18" charset="0"/>
              </a:rPr>
              <a:pPr/>
              <a:t>32</a:t>
            </a:fld>
            <a:endParaRPr lang="en-US" altLang="en-US" sz="1200">
              <a:latin typeface="Times New Roman" panose="02020603050405020304" pitchFamily="18" charset="0"/>
            </a:endParaRPr>
          </a:p>
        </p:txBody>
      </p:sp>
      <p:sp>
        <p:nvSpPr>
          <p:cNvPr id="93187" name="Rectangle 2">
            <a:extLst>
              <a:ext uri="{FF2B5EF4-FFF2-40B4-BE49-F238E27FC236}">
                <a16:creationId xmlns:a16="http://schemas.microsoft.com/office/drawing/2014/main" id="{59300F83-A52E-4E93-B6D0-97AF88B8ACE5}"/>
              </a:ext>
            </a:extLst>
          </p:cNvPr>
          <p:cNvSpPr>
            <a:spLocks noGrp="1" noRot="1" noChangeAspect="1" noChangeArrowheads="1" noTextEdit="1"/>
          </p:cNvSpPr>
          <p:nvPr>
            <p:ph type="sldImg"/>
          </p:nvPr>
        </p:nvSpPr>
        <p:spPr>
          <a:ln/>
        </p:spPr>
      </p:sp>
      <p:sp>
        <p:nvSpPr>
          <p:cNvPr id="93188" name="Rectangle 3">
            <a:extLst>
              <a:ext uri="{FF2B5EF4-FFF2-40B4-BE49-F238E27FC236}">
                <a16:creationId xmlns:a16="http://schemas.microsoft.com/office/drawing/2014/main" id="{AC6C4754-7912-4AC1-98EA-8C9A8E6ED3B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a:t>Key Message</a:t>
            </a:r>
            <a:r>
              <a:rPr lang="en-US" b="0" dirty="0"/>
              <a:t>: </a:t>
            </a:r>
            <a:r>
              <a:rPr lang="en-US" altLang="en-US" b="0" dirty="0"/>
              <a:t>Larger MPOs will sometimes undertake their own regional Household Travel Survey to support the regional Travel Demand Model Update. This is a large undertaking and most MPOs would not do it more than once every 10 years. The results can be very helpful as they describe travel patterns specific to the local region, and account for a variety of trip purposes, rather than relying on a national-level dataset or only looking at commuting-to-work trips.</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a:t>
            </a:r>
            <a:r>
              <a:rPr lang="en-US" altLang="en-US" b="0" dirty="0"/>
              <a:t>Example: Nashville Area MPO conducted a regional Household Travel Survey in 2012, which included a health and physical activity element. Participating households were asked to use a personal wearable GPS device. </a:t>
            </a:r>
            <a:r>
              <a:rPr lang="en-US" dirty="0"/>
              <a:t>The Nashville Area MPO’s study goal was to collect demographic, household, basic health and travel information from a representative sample of 6,000 households located within all study-area counties using an address-based sample (ABS) design. The study consisted of a small pretest followed by two periods of data collection in the spring and fall of 2012. During this study effort, survey data were successfully collected from 6,397 households across the entire study region. This report contains the results for 6,256 of those households; the 5,164 households in the Nashville Area MPO and 1,092 in the outer counties. </a:t>
            </a:r>
          </a:p>
          <a:p>
            <a:pPr defTabSz="933237">
              <a:defRPr/>
            </a:pPr>
            <a:r>
              <a:rPr lang="en-US" b="1" dirty="0"/>
              <a:t>Source</a:t>
            </a:r>
            <a:r>
              <a:rPr lang="en-US" dirty="0"/>
              <a:t>: </a:t>
            </a:r>
            <a:r>
              <a:rPr lang="en-US" altLang="en-US" dirty="0"/>
              <a:t>Image - Nashville Area MPO and </a:t>
            </a:r>
            <a:r>
              <a:rPr lang="en-US" altLang="en-US" dirty="0" err="1"/>
              <a:t>Westat</a:t>
            </a:r>
            <a:r>
              <a:rPr lang="en-US" altLang="en-US" dirty="0"/>
              <a:t> (2013). </a:t>
            </a:r>
            <a:r>
              <a:rPr lang="en-US" dirty="0"/>
              <a:t>Middle Tennessee Transportation and Health Study Final Report. </a:t>
            </a:r>
            <a:r>
              <a:rPr lang="en-US" altLang="en-US" dirty="0"/>
              <a:t>Table 136: All Trip Modes Regional Summary. Retrieved from </a:t>
            </a:r>
            <a:r>
              <a:rPr lang="en-US" dirty="0"/>
              <a:t>http://www.nashvillempo.org/docs/research/Nashville_Final_Report_062513.pdf</a:t>
            </a:r>
          </a:p>
          <a:p>
            <a:pPr marL="233309" indent="-233309"/>
            <a:endParaRPr lang="en-US" altLang="en-US" b="1" dirty="0"/>
          </a:p>
          <a:p>
            <a:pPr marL="233309" indent="-233309"/>
            <a:endParaRPr lang="en-US" altLang="en-US" b="1" dirty="0"/>
          </a:p>
          <a:p>
            <a:pPr marL="233309" indent="-233309"/>
            <a:endParaRPr lang="en-US" altLang="en-US" b="1" dirty="0"/>
          </a:p>
          <a:p>
            <a:pPr marL="233309" indent="-233309"/>
            <a:endParaRPr lang="en-US" altLang="en-US" dirty="0"/>
          </a:p>
          <a:p>
            <a:pPr marL="233309" indent="-233309"/>
            <a:endParaRPr lang="en-US" altLang="en-US" dirty="0"/>
          </a:p>
        </p:txBody>
      </p:sp>
    </p:spTree>
    <p:extLst>
      <p:ext uri="{BB962C8B-B14F-4D97-AF65-F5344CB8AC3E}">
        <p14:creationId xmlns:p14="http://schemas.microsoft.com/office/powerpoint/2010/main" val="36449406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altLang="en-US" dirty="0"/>
              <a:t>Survey data is reported based on a sample of households and trips and is subject to recall error and other errors.</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The private company </a:t>
            </a:r>
            <a:r>
              <a:rPr lang="en-US" dirty="0" err="1"/>
              <a:t>StreetLight</a:t>
            </a:r>
            <a:r>
              <a:rPr lang="en-US" dirty="0"/>
              <a:t> Data is showing an average shorter trip distance for bicycle and pedestrian trips than what is based on the National Household Travel Survey. This might be due to survey responders being more prone to forgetting short trips, especially since for 2017 NHTS interviewer-assisted recall was no longer used. Other possible factors might be “trip-breaking”—</a:t>
            </a:r>
            <a:r>
              <a:rPr lang="en-US" dirty="0" err="1"/>
              <a:t>StreetLight</a:t>
            </a:r>
            <a:r>
              <a:rPr lang="en-US" dirty="0"/>
              <a:t> algorithms deciding to break a trip into two if the person walking or bicycling took a break in the middle for another activity (i.e., to make a phone call or to have lunch). In these tables, CHTS stands for California Household Travel Survey. More about the samples below.</a:t>
            </a:r>
          </a:p>
          <a:p>
            <a:pPr defTabSz="933237">
              <a:defRPr/>
            </a:pPr>
            <a:r>
              <a:rPr lang="en-US" b="1" dirty="0"/>
              <a:t>Source</a:t>
            </a:r>
            <a:r>
              <a:rPr lang="en-US" dirty="0"/>
              <a:t>: </a:t>
            </a:r>
            <a:r>
              <a:rPr lang="en-US" dirty="0" err="1"/>
              <a:t>StreetLight</a:t>
            </a:r>
            <a:r>
              <a:rPr lang="en-US" dirty="0"/>
              <a:t> Multimode Methodology, Data Sources, and Validation Version 2.0 Updated March 2019. Available: https://www.streetlightdata.com/wp-content/uploads/2019/04/StreetLight_Active-Mode_Methodolgy-and-Validation_190408.pdf (Accessed May 2019).</a:t>
            </a:r>
          </a:p>
          <a:p>
            <a:endParaRPr lang="en-US" dirty="0"/>
          </a:p>
          <a:p>
            <a:r>
              <a:rPr lang="en-US" dirty="0"/>
              <a:t>Samples for tables:</a:t>
            </a:r>
          </a:p>
          <a:p>
            <a:pPr marL="171450" indent="-171450">
              <a:buFont typeface="Arial" panose="020B0604020202020204" pitchFamily="34" charset="0"/>
              <a:buChar char="•"/>
            </a:pPr>
            <a:r>
              <a:rPr lang="en-US" dirty="0"/>
              <a:t>For comparison of bike trips, </a:t>
            </a:r>
            <a:r>
              <a:rPr lang="en-US" dirty="0" err="1"/>
              <a:t>StreetLight</a:t>
            </a:r>
            <a:r>
              <a:rPr lang="en-US" dirty="0"/>
              <a:t> Data analyzed roughly 81.6 million bicycle trips across the continental US that occurred in May-June 2017 and May-June 2018.  NHTS surveyed 129,000 households across the country and analyzed 8,000 bike trips while California Household Travel Survey surveyed 42,431 households with fever than 5,900 bike trips.</a:t>
            </a:r>
          </a:p>
          <a:p>
            <a:pPr marL="171450" indent="-171450">
              <a:buFont typeface="Arial" panose="020B0604020202020204" pitchFamily="34" charset="0"/>
              <a:buChar char="•"/>
            </a:pPr>
            <a:r>
              <a:rPr lang="en-US" dirty="0"/>
              <a:t>For comparison of walk trips, </a:t>
            </a:r>
            <a:r>
              <a:rPr lang="en-US" dirty="0" err="1"/>
              <a:t>StreetLight</a:t>
            </a:r>
            <a:r>
              <a:rPr lang="en-US" dirty="0"/>
              <a:t> Data analyzed over a billion walk trips across the continental U.S. that occurred in May-June 2017 and May-June 2018.  NHTS surveyed about 129,000 households across the country and analyzed 81,200 walk trips while California Household Travel Survey surveyed 42,431 households and looked at just under 65,000 walk trips.</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33</a:t>
            </a:fld>
            <a:endParaRPr lang="en-US"/>
          </a:p>
        </p:txBody>
      </p:sp>
    </p:spTree>
    <p:extLst>
      <p:ext uri="{BB962C8B-B14F-4D97-AF65-F5344CB8AC3E}">
        <p14:creationId xmlns:p14="http://schemas.microsoft.com/office/powerpoint/2010/main" val="7091437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a:extLst>
              <a:ext uri="{FF2B5EF4-FFF2-40B4-BE49-F238E27FC236}">
                <a16:creationId xmlns:a16="http://schemas.microsoft.com/office/drawing/2014/main" id="{9419E4CE-677B-45AC-BD35-A93FC29ADCD2}"/>
              </a:ext>
            </a:extLst>
          </p:cNvPr>
          <p:cNvSpPr>
            <a:spLocks noGrp="1" noRot="1" noChangeAspect="1" noTextEdit="1"/>
          </p:cNvSpPr>
          <p:nvPr>
            <p:ph type="sldImg"/>
          </p:nvPr>
        </p:nvSpPr>
        <p:spPr>
          <a:ln/>
        </p:spPr>
      </p:sp>
      <p:sp>
        <p:nvSpPr>
          <p:cNvPr id="94211" name="Notes Placeholder 2">
            <a:extLst>
              <a:ext uri="{FF2B5EF4-FFF2-40B4-BE49-F238E27FC236}">
                <a16:creationId xmlns:a16="http://schemas.microsoft.com/office/drawing/2014/main" id="{4CCBAF6A-D474-4F65-B768-8B3A1BBEF057}"/>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altLang="en-US" dirty="0"/>
              <a:t>National Survey of Pedestrian and Bicyclist Attitudes and Behaviors can be a good additional source of typical behaviors, trip length, etc. for bicyclists and pedestrians. A total of 7,509 interviews were conducted among a national representative sample of individuals 16 or older. </a:t>
            </a:r>
            <a:endParaRPr lang="en-US" b="0" dirty="0"/>
          </a:p>
          <a:p>
            <a:r>
              <a:rPr lang="en-US" b="1" dirty="0"/>
              <a:t>Notes</a:t>
            </a:r>
            <a:r>
              <a:rPr lang="en-US" dirty="0"/>
              <a:t>: 2012 </a:t>
            </a:r>
            <a:r>
              <a:rPr lang="en-US" altLang="en-US" dirty="0"/>
              <a:t>NHTSA survey assessed the extent to which respondents engaged in bicycling and walking outdoors; demographic and typological descriptions of bicyclists and pedestrians; the extent and frequency of using electronic devices while biking or walking; attitudes and perceptions about bicycling and pedestrian activity; the availability and use of bike paths and lanes in the community; knowledge of various laws pertaining to bicyclists and pedestrians; and changes in bicycling and pedestrian behavior and attitudes since the previous survey in 2002. </a:t>
            </a:r>
            <a:endParaRPr lang="en-US" dirty="0"/>
          </a:p>
          <a:p>
            <a:pPr defTabSz="933237">
              <a:defRPr/>
            </a:pPr>
            <a:r>
              <a:rPr lang="en-US" b="1" dirty="0"/>
              <a:t>Connection to other Module: </a:t>
            </a:r>
            <a:r>
              <a:rPr lang="en-US" b="0" dirty="0"/>
              <a:t>User and Mode Characteristics</a:t>
            </a:r>
          </a:p>
          <a:p>
            <a:pPr defTabSz="933237">
              <a:defRPr/>
            </a:pPr>
            <a:r>
              <a:rPr lang="en-US" b="1" dirty="0"/>
              <a:t>Source</a:t>
            </a:r>
            <a:r>
              <a:rPr lang="en-US" dirty="0"/>
              <a:t>: NHTSA (2013). </a:t>
            </a:r>
            <a:r>
              <a:rPr lang="en-US" i="1" dirty="0"/>
              <a:t>2012 National Survey of Bicyclist and Pedestrians Attitudes and Behaviors. Volume 2:  Findings Report</a:t>
            </a:r>
            <a:r>
              <a:rPr lang="en-US" dirty="0"/>
              <a:t>. https://www.nhtsa.gov/sites/nhtsa.dot.gov/files/811841b.pdf</a:t>
            </a:r>
          </a:p>
          <a:p>
            <a:pPr marL="233309" indent="-233309"/>
            <a:endParaRPr lang="en-US" dirty="0"/>
          </a:p>
          <a:p>
            <a:pPr marL="233309" indent="-233309"/>
            <a:endParaRPr lang="en-US" altLang="en-US" dirty="0"/>
          </a:p>
        </p:txBody>
      </p:sp>
      <p:sp>
        <p:nvSpPr>
          <p:cNvPr id="94212" name="Slide Number Placeholder 3">
            <a:extLst>
              <a:ext uri="{FF2B5EF4-FFF2-40B4-BE49-F238E27FC236}">
                <a16:creationId xmlns:a16="http://schemas.microsoft.com/office/drawing/2014/main" id="{A7E93F5B-21A3-4F5E-8094-ABA2DCBF7732}"/>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300">
                <a:solidFill>
                  <a:schemeClr val="tx1"/>
                </a:solidFill>
                <a:latin typeface="Calibri" panose="020F0502020204030204" pitchFamily="34" charset="0"/>
              </a:defRPr>
            </a:lvl1pPr>
            <a:lvl2pPr marL="758255" indent="-291636">
              <a:defRPr sz="3300">
                <a:solidFill>
                  <a:schemeClr val="tx1"/>
                </a:solidFill>
                <a:latin typeface="Calibri" panose="020F0502020204030204" pitchFamily="34" charset="0"/>
              </a:defRPr>
            </a:lvl2pPr>
            <a:lvl3pPr marL="1166546" indent="-233309">
              <a:defRPr sz="3300">
                <a:solidFill>
                  <a:schemeClr val="tx1"/>
                </a:solidFill>
                <a:latin typeface="Calibri" panose="020F0502020204030204" pitchFamily="34" charset="0"/>
              </a:defRPr>
            </a:lvl3pPr>
            <a:lvl4pPr marL="1633164" indent="-233309">
              <a:defRPr sz="3300">
                <a:solidFill>
                  <a:schemeClr val="tx1"/>
                </a:solidFill>
                <a:latin typeface="Calibri" panose="020F0502020204030204" pitchFamily="34" charset="0"/>
              </a:defRPr>
            </a:lvl4pPr>
            <a:lvl5pPr marL="2099782" indent="-233309">
              <a:defRPr sz="3300">
                <a:solidFill>
                  <a:schemeClr val="tx1"/>
                </a:solidFill>
                <a:latin typeface="Calibri" panose="020F0502020204030204" pitchFamily="34" charset="0"/>
              </a:defRPr>
            </a:lvl5pPr>
            <a:lvl6pPr marL="2566401" indent="-233309" eaLnBrk="0" fontAlgn="base" hangingPunct="0">
              <a:spcBef>
                <a:spcPct val="0"/>
              </a:spcBef>
              <a:spcAft>
                <a:spcPct val="0"/>
              </a:spcAft>
              <a:defRPr sz="3300">
                <a:solidFill>
                  <a:schemeClr val="tx1"/>
                </a:solidFill>
                <a:latin typeface="Calibri" panose="020F0502020204030204" pitchFamily="34" charset="0"/>
              </a:defRPr>
            </a:lvl6pPr>
            <a:lvl7pPr marL="3033019" indent="-233309" eaLnBrk="0" fontAlgn="base" hangingPunct="0">
              <a:spcBef>
                <a:spcPct val="0"/>
              </a:spcBef>
              <a:spcAft>
                <a:spcPct val="0"/>
              </a:spcAft>
              <a:defRPr sz="3300">
                <a:solidFill>
                  <a:schemeClr val="tx1"/>
                </a:solidFill>
                <a:latin typeface="Calibri" panose="020F0502020204030204" pitchFamily="34" charset="0"/>
              </a:defRPr>
            </a:lvl7pPr>
            <a:lvl8pPr marL="3499637" indent="-233309" eaLnBrk="0" fontAlgn="base" hangingPunct="0">
              <a:spcBef>
                <a:spcPct val="0"/>
              </a:spcBef>
              <a:spcAft>
                <a:spcPct val="0"/>
              </a:spcAft>
              <a:defRPr sz="3300">
                <a:solidFill>
                  <a:schemeClr val="tx1"/>
                </a:solidFill>
                <a:latin typeface="Calibri" panose="020F0502020204030204" pitchFamily="34" charset="0"/>
              </a:defRPr>
            </a:lvl8pPr>
            <a:lvl9pPr marL="3966256" indent="-233309" eaLnBrk="0" fontAlgn="base" hangingPunct="0">
              <a:spcBef>
                <a:spcPct val="0"/>
              </a:spcBef>
              <a:spcAft>
                <a:spcPct val="0"/>
              </a:spcAft>
              <a:defRPr sz="3300">
                <a:solidFill>
                  <a:schemeClr val="tx1"/>
                </a:solidFill>
                <a:latin typeface="Calibri" panose="020F0502020204030204" pitchFamily="34" charset="0"/>
              </a:defRPr>
            </a:lvl9pPr>
          </a:lstStyle>
          <a:p>
            <a:fld id="{3FBB5822-DB3C-4D9D-AFF6-7CCC891FB9C1}" type="slidenum">
              <a:rPr lang="en-US" altLang="en-US" sz="1200">
                <a:latin typeface="Times New Roman" panose="02020603050405020304" pitchFamily="18" charset="0"/>
              </a:rPr>
              <a:pPr/>
              <a:t>34</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10653565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While acknowledging that school bus transportation is safe, but expensive, and that transportation by private vehicles add to roadway congestion, Washington State wanted to learn more about the opportunities and barriers for walking and bicycling to school. Baseline estimates were collected in 2014 and the survey was repeated in 2016. The state has a lot of data about student use of school bus service, so the survey is intended to fill the gap in knowledge about choice/attitudes related to other modes and inform their investment decisions about transportation services. </a:t>
            </a:r>
          </a:p>
          <a:p>
            <a:r>
              <a:rPr lang="en-US" b="0" dirty="0"/>
              <a:t>Findings: 17% of students walk to school, which is higher than the national average. But the State notes that there are a significant percentage who live within 1 mile of their school who do not walk or bike and many </a:t>
            </a:r>
            <a:r>
              <a:rPr lang="en-US" dirty="0"/>
              <a:t>further away that could ride the school bus but don’t.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This data collection effort will help the State reach goals for their Safe Routes to School program and contained within their Target Zero Safety Plan.</a:t>
            </a:r>
          </a:p>
          <a:p>
            <a:pPr defTabSz="933237">
              <a:defRPr/>
            </a:pPr>
            <a:r>
              <a:rPr lang="en-US" b="1" dirty="0"/>
              <a:t>Connection to other Module: </a:t>
            </a:r>
            <a:r>
              <a:rPr lang="en-US" b="0" dirty="0"/>
              <a:t>School Travel</a:t>
            </a:r>
          </a:p>
          <a:p>
            <a:pPr defTabSz="933237">
              <a:defRPr/>
            </a:pPr>
            <a:r>
              <a:rPr lang="en-US" b="1" dirty="0"/>
              <a:t>Source</a:t>
            </a:r>
            <a:r>
              <a:rPr lang="en-US" dirty="0"/>
              <a:t>: Washington State 2016 Student Travel Survey State Report, 2017, Available: https://www.wsdot.wa.gov/sites/default/files/2009/01/09/ATP_WA-2016-Student-Travel-Survey-Report.pdf (Accessed June 2019).</a:t>
            </a:r>
          </a:p>
          <a:p>
            <a:r>
              <a:rPr lang="en-US" dirty="0"/>
              <a:t>Image: pedbikeimages.org – Chris </a:t>
            </a:r>
            <a:r>
              <a:rPr lang="en-US" dirty="0" err="1"/>
              <a:t>Metka</a:t>
            </a:r>
            <a:r>
              <a:rPr lang="en-US" dirty="0"/>
              <a:t> available: http://www.pedbikeimages.org/details.php?picid=301</a:t>
            </a:r>
          </a:p>
        </p:txBody>
      </p:sp>
      <p:sp>
        <p:nvSpPr>
          <p:cNvPr id="4" name="Slide Number Placeholder 3"/>
          <p:cNvSpPr>
            <a:spLocks noGrp="1"/>
          </p:cNvSpPr>
          <p:nvPr>
            <p:ph type="sldNum" sz="quarter" idx="5"/>
          </p:nvPr>
        </p:nvSpPr>
        <p:spPr/>
        <p:txBody>
          <a:bodyPr/>
          <a:lstStyle/>
          <a:p>
            <a:fld id="{E5421500-ABA7-4F80-9F33-EE022DA3CCF5}" type="slidenum">
              <a:rPr lang="en-US" smtClean="0"/>
              <a:t>35</a:t>
            </a:fld>
            <a:endParaRPr lang="en-US"/>
          </a:p>
        </p:txBody>
      </p:sp>
    </p:spTree>
    <p:extLst>
      <p:ext uri="{BB962C8B-B14F-4D97-AF65-F5344CB8AC3E}">
        <p14:creationId xmlns:p14="http://schemas.microsoft.com/office/powerpoint/2010/main" val="25999262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The Greater Copenhagen Region (population 1.7 million) publishes an annual bicycle account that tracks how cycling patterns change over time. Copenhagen is widely considered one of the most bike-friendly cities in the world. The region has a goal that one out of every two commuters chooses to bicycle, but the number peaked in 2014 at 45% and was down to 41% in 2016 and the number of privately-owned vehicles is rising.</a:t>
            </a:r>
            <a:endParaRPr lang="en-US" b="1" dirty="0"/>
          </a:p>
          <a:p>
            <a:r>
              <a:rPr lang="en-US" b="1" dirty="0"/>
              <a:t>Notes</a:t>
            </a:r>
            <a:r>
              <a:rPr lang="en-US" dirty="0"/>
              <a:t>:</a:t>
            </a:r>
          </a:p>
          <a:p>
            <a:r>
              <a:rPr lang="en-US" dirty="0"/>
              <a:t>Performance measures include:</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Average bicycle speed by bicycle superhighway route.</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Millions of bicycle trips per year by geographic area (region-wide, Copenhagen and Frederiksberg, suburbs, and outlying areas).</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Mode to work/school by geographic area.</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Bicycling kilometers per day.</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Per-capita bicycling kilometers per day.</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Number of sick days reduced per year (assumes one day reduced per 1,200 km cycled by a person).</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Reduction in car trips and car kilometers traveled during peak periods due to bicycling.</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Average bicycle trip length.</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Economic worth of faster road travel due to reduced auto travel demand as a result of bicycling.</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Reduction in carbon dioxide emissions.</a:t>
            </a:r>
            <a:endParaRPr lang="en-US" dirty="0"/>
          </a:p>
          <a:p>
            <a:pPr defTabSz="933237">
              <a:defRPr/>
            </a:pPr>
            <a:r>
              <a:rPr lang="en-US" b="1" dirty="0"/>
              <a:t>Source</a:t>
            </a:r>
            <a:r>
              <a:rPr lang="en-US" dirty="0"/>
              <a:t>: </a:t>
            </a:r>
          </a:p>
          <a:p>
            <a:pPr marL="228600" indent="-228600" defTabSz="933237">
              <a:buFont typeface="+mj-lt"/>
              <a:buAutoNum type="arabicPeriod"/>
              <a:defRPr/>
            </a:pPr>
            <a:r>
              <a:rPr lang="en-US" dirty="0"/>
              <a:t>Federal Highway Administration. (2016). </a:t>
            </a:r>
            <a:r>
              <a:rPr lang="en-US" i="1" dirty="0"/>
              <a:t>Delivering Safe, Comfortable, and Connected Pedestrian and Bicycle Networks: A Review of International Practice. </a:t>
            </a:r>
            <a:r>
              <a:rPr lang="en-US" i="0" dirty="0"/>
              <a:t>Available: </a:t>
            </a:r>
            <a:r>
              <a:rPr lang="en-US" sz="1200" b="0" i="0" kern="1200" dirty="0">
                <a:solidFill>
                  <a:schemeClr val="tx1"/>
                </a:solidFill>
                <a:effectLst/>
                <a:latin typeface="+mn-lt"/>
                <a:ea typeface="+mn-ea"/>
                <a:cs typeface="+mn-cs"/>
              </a:rPr>
              <a:t>https://www.fhwa.dot.gov/environment/bicycle_pedestrian/publications/global_benchmarking/page04.cfm#Performance</a:t>
            </a:r>
          </a:p>
          <a:p>
            <a:pPr marL="228600" indent="-228600" defTabSz="933237">
              <a:buFont typeface="+mj-lt"/>
              <a:buAutoNum type="arabicPeriod"/>
              <a:defRPr/>
            </a:pPr>
            <a:r>
              <a:rPr lang="en-US" sz="1200" b="0" i="0" kern="1200" dirty="0">
                <a:solidFill>
                  <a:schemeClr val="tx1"/>
                </a:solidFill>
                <a:effectLst/>
                <a:latin typeface="+mn-lt"/>
                <a:ea typeface="+mn-ea"/>
                <a:cs typeface="+mn-cs"/>
              </a:rPr>
              <a:t>Copenhagen City of Cyclists: The Bicycle Account 2016, available: http://www.cycling-embassy.dk/wp-content/uploads/2018/02/CPH-Bicycle-Account-2016.pdf</a:t>
            </a:r>
          </a:p>
          <a:p>
            <a:pPr marL="0" indent="0" defTabSz="933237">
              <a:buFont typeface="+mj-lt"/>
              <a:buNone/>
              <a:defRPr/>
            </a:pPr>
            <a:endParaRPr lang="en-US" sz="1200" b="0" i="0" kern="1200" dirty="0">
              <a:solidFill>
                <a:schemeClr val="tx1"/>
              </a:solidFill>
              <a:effectLst/>
              <a:latin typeface="+mn-lt"/>
              <a:ea typeface="+mn-ea"/>
              <a:cs typeface="+mn-cs"/>
            </a:endParaRPr>
          </a:p>
          <a:p>
            <a:pPr defTabSz="933237">
              <a:defRPr/>
            </a:pP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E5421500-ABA7-4F80-9F33-EE022DA3CCF5}" type="slidenum">
              <a:rPr lang="en-US" smtClean="0"/>
              <a:t>36</a:t>
            </a:fld>
            <a:endParaRPr lang="en-US"/>
          </a:p>
        </p:txBody>
      </p:sp>
    </p:spTree>
    <p:extLst>
      <p:ext uri="{BB962C8B-B14F-4D97-AF65-F5344CB8AC3E}">
        <p14:creationId xmlns:p14="http://schemas.microsoft.com/office/powerpoint/2010/main" val="3145647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dirty="0"/>
              <a:t>Even though walking and bicycling are both nonmotorized modes of travel that are often considered concurrently, there are critical differences that need to be considered when attempting to explain or forecast travel demand: the distance range (0.7 mile average trip length for walk, 2.3 miles for bike), network needs, user characteristics, and trip purpose types are substantially different between the two modes.</a:t>
            </a:r>
          </a:p>
          <a:p>
            <a:r>
              <a:rPr lang="en-US" b="1" dirty="0"/>
              <a:t>Connection to Other Module: </a:t>
            </a:r>
            <a:r>
              <a:rPr lang="en-US" dirty="0"/>
              <a:t>User and Mode Characteristics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National Academies of Sciences, Engineering, and Medicine. (2014) </a:t>
            </a:r>
            <a:r>
              <a:rPr lang="en-US" i="1" dirty="0"/>
              <a:t>Estimating Bicycling and Walking for Planning and Project Development: A Guidebook</a:t>
            </a:r>
            <a:r>
              <a:rPr lang="en-US" dirty="0"/>
              <a:t>. Washington, DC: The National Academies Press. https://doi.org/10.17226/22330.</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37</a:t>
            </a:fld>
            <a:endParaRPr lang="en-US"/>
          </a:p>
        </p:txBody>
      </p:sp>
    </p:spTree>
    <p:extLst>
      <p:ext uri="{BB962C8B-B14F-4D97-AF65-F5344CB8AC3E}">
        <p14:creationId xmlns:p14="http://schemas.microsoft.com/office/powerpoint/2010/main" val="10172161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 </a:t>
            </a:r>
            <a:r>
              <a:rPr lang="en-US" b="0" dirty="0"/>
              <a:t>Sound forecasting can support planning for bicycle and pedestrian infrastructure.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Bicycle and pedestrian forecasting allows planners and engineers to understand, quantify, and plan for the demand for bicycle and pedestrian infrastructure. Regions and cities spend significant time, effort, and resources on travel demand forecasting. Many legislative requirements, such as congestion management process monitoring, regional transportation plan development, and statewide project development, require auto or transit trip forecasting. However, no similar equivalents are in place for bicycle and pedestrian forecasting.</a:t>
            </a:r>
          </a:p>
          <a:p>
            <a:r>
              <a:rPr lang="en-US" b="1" dirty="0"/>
              <a:t>Source</a:t>
            </a:r>
            <a:r>
              <a:rPr lang="en-US" dirty="0"/>
              <a:t>: Pedestrian and Bicycle Information Center, </a:t>
            </a:r>
            <a:r>
              <a:rPr lang="en-US" i="1" dirty="0"/>
              <a:t>Bicycle and Pedestrian Forecasting Tools: State of the Practice</a:t>
            </a:r>
            <a:r>
              <a:rPr lang="en-US" dirty="0"/>
              <a:t>. (2015). Available: http://www.pedbikeinfo.org/cms/downloads/PBIC_WhitePaper_Forecasting.pdf (Accessed June 2019). </a:t>
            </a:r>
          </a:p>
          <a:p>
            <a:endParaRPr lang="en-US" dirty="0"/>
          </a:p>
          <a:p>
            <a:r>
              <a:rPr lang="en-US" dirty="0"/>
              <a:t>Image: http://www.pedbikeimages.org/largeimages/alyson%20west%20-%20danishathleticcyclistsPFB.jpg</a:t>
            </a:r>
          </a:p>
        </p:txBody>
      </p:sp>
      <p:sp>
        <p:nvSpPr>
          <p:cNvPr id="4" name="Slide Number Placeholder 3"/>
          <p:cNvSpPr>
            <a:spLocks noGrp="1"/>
          </p:cNvSpPr>
          <p:nvPr>
            <p:ph type="sldNum" sz="quarter" idx="5"/>
          </p:nvPr>
        </p:nvSpPr>
        <p:spPr/>
        <p:txBody>
          <a:bodyPr/>
          <a:lstStyle/>
          <a:p>
            <a:fld id="{E5421500-ABA7-4F80-9F33-EE022DA3CCF5}" type="slidenum">
              <a:rPr lang="en-US" smtClean="0"/>
              <a:t>38</a:t>
            </a:fld>
            <a:endParaRPr lang="en-US"/>
          </a:p>
        </p:txBody>
      </p:sp>
    </p:spTree>
    <p:extLst>
      <p:ext uri="{BB962C8B-B14F-4D97-AF65-F5344CB8AC3E}">
        <p14:creationId xmlns:p14="http://schemas.microsoft.com/office/powerpoint/2010/main" val="32832660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When it come to individuals choosing whether or not to walk or bicycle, there is a </a:t>
            </a:r>
            <a:r>
              <a:rPr lang="en-US" sz="1200" b="0" i="0" u="none" strike="noStrike" kern="1200" baseline="0" dirty="0">
                <a:solidFill>
                  <a:schemeClr val="tx1"/>
                </a:solidFill>
                <a:latin typeface="+mn-lt"/>
                <a:ea typeface="+mn-ea"/>
                <a:cs typeface="+mn-cs"/>
              </a:rPr>
              <a:t>fairly complex set of decisions being made concurrently, involving multiple factors and tradeoffs, with most being highly location specific. If a car is available to someone, the choice to use that car is not as sensitive to many of the factors listed on the slide. Forecasting for nonmotorized trips is a challenging but necessary task that researchers and practitioners are continually refining. </a:t>
            </a:r>
            <a:endParaRPr lang="en-US" b="0" dirty="0"/>
          </a:p>
          <a:p>
            <a:pPr defTabSz="933237">
              <a:defRPr/>
            </a:pPr>
            <a:r>
              <a:rPr lang="en-US" b="1" dirty="0"/>
              <a:t>Connection to other Module: </a:t>
            </a:r>
            <a:r>
              <a:rPr lang="en-US" b="0" dirty="0"/>
              <a:t>User and Mode Characteristics</a:t>
            </a:r>
          </a:p>
          <a:p>
            <a:pPr defTabSz="933237">
              <a:defRPr/>
            </a:pPr>
            <a:r>
              <a:rPr lang="en-US" b="1" dirty="0"/>
              <a:t>Source</a:t>
            </a:r>
            <a:r>
              <a:rPr lang="en-US" dirty="0"/>
              <a:t>: National Academies of Sciences, Engineering, and Medicine. (2014). </a:t>
            </a:r>
            <a:r>
              <a:rPr lang="en-US" i="1" dirty="0"/>
              <a:t>Estimating Bicycling and Walking for Planning and Project Development: A Guidebook</a:t>
            </a:r>
            <a:r>
              <a:rPr lang="en-US" dirty="0"/>
              <a:t>. Washington, DC: The National Academies Press. https://doi.org/10.17226/22330.</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39</a:t>
            </a:fld>
            <a:endParaRPr lang="en-US"/>
          </a:p>
        </p:txBody>
      </p:sp>
    </p:spTree>
    <p:extLst>
      <p:ext uri="{BB962C8B-B14F-4D97-AF65-F5344CB8AC3E}">
        <p14:creationId xmlns:p14="http://schemas.microsoft.com/office/powerpoint/2010/main" val="9320466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Subsequent slides will cover the methods in bold. It is not because these methods are recommended over others, its simply because the factor methods and sketch planning techniques are the most accessible and the regional level tools are the most pervasive, so it is important to be familiar with the opportunities and challenges for incorporating bicycle and pedestrian trips. </a:t>
            </a:r>
          </a:p>
          <a:p>
            <a:r>
              <a:rPr lang="en-US" b="1" dirty="0"/>
              <a:t>Notes</a:t>
            </a:r>
            <a:r>
              <a:rPr lang="en-US" b="0" dirty="0"/>
              <a:t>: Each of these methods are summarized in the PBIC resource listed below.</a:t>
            </a:r>
          </a:p>
          <a:p>
            <a:pPr marL="0" marR="0" lvl="0" indent="0" algn="l" defTabSz="933237" rtl="0" eaLnBrk="1" fontAlgn="auto" latinLnBrk="0" hangingPunct="1">
              <a:lnSpc>
                <a:spcPct val="100000"/>
              </a:lnSpc>
              <a:spcBef>
                <a:spcPts val="0"/>
              </a:spcBef>
              <a:spcAft>
                <a:spcPts val="0"/>
              </a:spcAft>
              <a:buClrTx/>
              <a:buSzTx/>
              <a:buFontTx/>
              <a:buNone/>
              <a:tabLst/>
              <a:defRPr/>
            </a:pPr>
            <a:r>
              <a:rPr lang="en-US" b="1" dirty="0"/>
              <a:t>Source</a:t>
            </a:r>
            <a:r>
              <a:rPr lang="en-US" dirty="0"/>
              <a:t>: Pedestrian and Bicycle Information Center. (2015). </a:t>
            </a:r>
            <a:r>
              <a:rPr lang="en-US" i="1" dirty="0"/>
              <a:t>Bicycle and Pedestrian Forecasting Tools: State of the Practice</a:t>
            </a:r>
            <a:r>
              <a:rPr lang="en-US" dirty="0"/>
              <a:t>. Available: http://www.pedbikeinfo.org/cms/downloads/PBIC_WhitePaper_Forecasting.pdf (Accessed June 2019). </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40</a:t>
            </a:fld>
            <a:endParaRPr lang="en-US"/>
          </a:p>
        </p:txBody>
      </p:sp>
    </p:spTree>
    <p:extLst>
      <p:ext uri="{BB962C8B-B14F-4D97-AF65-F5344CB8AC3E}">
        <p14:creationId xmlns:p14="http://schemas.microsoft.com/office/powerpoint/2010/main" val="27135606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3237" rtl="0" eaLnBrk="1" fontAlgn="auto" latinLnBrk="0" hangingPunct="1">
              <a:lnSpc>
                <a:spcPct val="100000"/>
              </a:lnSpc>
              <a:spcBef>
                <a:spcPts val="0"/>
              </a:spcBef>
              <a:spcAft>
                <a:spcPts val="0"/>
              </a:spcAft>
              <a:buClrTx/>
              <a:buSzTx/>
              <a:buFontTx/>
              <a:buNone/>
              <a:tabLst/>
              <a:defRPr/>
            </a:pPr>
            <a:r>
              <a:rPr lang="en-US" b="1" dirty="0"/>
              <a:t>Source</a:t>
            </a:r>
            <a:r>
              <a:rPr lang="en-US" dirty="0"/>
              <a:t>: Pedestrian and Bicycle Information Center. (2015). </a:t>
            </a:r>
            <a:r>
              <a:rPr lang="en-US" i="1" dirty="0"/>
              <a:t>Bicycle and Pedestrian Forecasting Tools: State of the Practice</a:t>
            </a:r>
            <a:r>
              <a:rPr lang="en-US" dirty="0"/>
              <a:t>. Available: http://www.pedbikeinfo.org/cms/downloads/PBIC_WhitePaper_Forecasting.pdf (Accessed June 2019). </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41</a:t>
            </a:fld>
            <a:endParaRPr lang="en-US"/>
          </a:p>
        </p:txBody>
      </p:sp>
    </p:spTree>
    <p:extLst>
      <p:ext uri="{BB962C8B-B14F-4D97-AF65-F5344CB8AC3E}">
        <p14:creationId xmlns:p14="http://schemas.microsoft.com/office/powerpoint/2010/main" val="267178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Image: </a:t>
            </a:r>
            <a:r>
              <a:rPr lang="en-US" dirty="0"/>
              <a:t>https://unsplash.com/photos/ABGaVhJxwDQ</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a:t>
            </a:fld>
            <a:endParaRPr lang="en-US"/>
          </a:p>
        </p:txBody>
      </p:sp>
    </p:spTree>
    <p:extLst>
      <p:ext uri="{BB962C8B-B14F-4D97-AF65-F5344CB8AC3E}">
        <p14:creationId xmlns:p14="http://schemas.microsoft.com/office/powerpoint/2010/main" val="32624056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These are the techniques most likely to be employed by a practitioner or agency that does not have knowledge of more sophisticated techniques or special software. These methods can be used to prioritize projects, predict the amount of walking/bicycling in one area using data collected from another area, and develop bicycle and pedestrian trip generation rate estimates. </a:t>
            </a:r>
            <a:r>
              <a:rPr lang="en-US" sz="1200" b="0" i="0" u="none" strike="noStrike" kern="1200" baseline="0" dirty="0">
                <a:solidFill>
                  <a:schemeClr val="tx1"/>
                </a:solidFill>
                <a:latin typeface="+mn-lt"/>
                <a:ea typeface="+mn-ea"/>
                <a:cs typeface="+mn-cs"/>
              </a:rPr>
              <a:t>With these easier-to-use methods, it can be difficult to validate forecasts because these tools are generally based on broad data sets or may not account for enough contextual factors.</a:t>
            </a:r>
            <a:endParaRPr lang="en-US" b="0" dirty="0"/>
          </a:p>
          <a:p>
            <a:r>
              <a:rPr lang="en-US" b="1" dirty="0"/>
              <a:t>Notes</a:t>
            </a:r>
            <a:r>
              <a:rPr lang="en-US" dirty="0"/>
              <a:t>: </a:t>
            </a:r>
            <a:r>
              <a:rPr lang="en-US" sz="1200" b="0" i="0" u="none" strike="noStrike" kern="1200" baseline="0" dirty="0">
                <a:solidFill>
                  <a:schemeClr val="tx1"/>
                </a:solidFill>
                <a:latin typeface="+mn-lt"/>
                <a:ea typeface="+mn-ea"/>
                <a:cs typeface="+mn-cs"/>
              </a:rPr>
              <a:t>These techniques include using activity levels at one facility (such as a multi-use path or bike lane) to predict demand at a new facility, using Census data or surveys to model relationships between activity levels and contextual factors. Factor methods and sketch planning techniques can rely on spreadsheets and do not require sophisticated software. Data typically used for these methods have included Census and household travel survey data, land use data, and pedestrian/bicycle infrastructure data. </a:t>
            </a:r>
          </a:p>
          <a:p>
            <a:pPr marL="0" marR="0" lvl="0" indent="0" algn="l" defTabSz="933237" rtl="0" eaLnBrk="1" fontAlgn="auto" latinLnBrk="0" hangingPunct="1">
              <a:lnSpc>
                <a:spcPct val="100000"/>
              </a:lnSpc>
              <a:spcBef>
                <a:spcPts val="0"/>
              </a:spcBef>
              <a:spcAft>
                <a:spcPts val="0"/>
              </a:spcAft>
              <a:buClrTx/>
              <a:buSzTx/>
              <a:buFontTx/>
              <a:buNone/>
              <a:tabLst/>
              <a:defRPr/>
            </a:pPr>
            <a:r>
              <a:rPr lang="en-US" b="1" dirty="0"/>
              <a:t>Source</a:t>
            </a:r>
            <a:r>
              <a:rPr lang="en-US" dirty="0"/>
              <a:t>: Pedestrian and Bicycle Information Center. (2015). </a:t>
            </a:r>
            <a:r>
              <a:rPr lang="en-US" i="1" dirty="0"/>
              <a:t>Bicycle and Pedestrian Forecasting Tools: State of the Practice</a:t>
            </a:r>
            <a:r>
              <a:rPr lang="en-US" dirty="0"/>
              <a:t>. Available: http://www.pedbikeinfo.org/cms/downloads/PBIC_WhitePaper_Forecasting.pdf (Accessed June 2019). </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42</a:t>
            </a:fld>
            <a:endParaRPr lang="en-US"/>
          </a:p>
        </p:txBody>
      </p:sp>
    </p:spTree>
    <p:extLst>
      <p:ext uri="{BB962C8B-B14F-4D97-AF65-F5344CB8AC3E}">
        <p14:creationId xmlns:p14="http://schemas.microsoft.com/office/powerpoint/2010/main" val="41079228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Regional travel demand forecasting models are typically used to plan and forecast roadway and transit networks. Modifying these models to account for bicycle and pedestrian trips would likely include reducing the size of traffic analysis zones (TAZs) and obtaining and incorporating new data inputs. This method may not be ideal, but it can be an important first step since all major urban areas have regional travel demand models and they are used as the basis to justify funding requests for transportation investments and to demonstrate environmental compliance.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On the left you see the traditional “Four-Step Model” approach, which does not account for bicycling and walking modes. On the right, you see an enhanced approach that is proposed by the authors of NCHRP Report 770. Researchers worked with Puget Sound Regional Council in the Seattle area to create a template trip-based model that is more sensitive to land use and nonmotorized travel. It introduced a “pre-mode-split” step which first divides trips into int</a:t>
            </a:r>
            <a:r>
              <a:rPr lang="en-US" u="sng" dirty="0"/>
              <a:t>ra</a:t>
            </a:r>
            <a:r>
              <a:rPr lang="en-US" dirty="0"/>
              <a:t>- vs. int</a:t>
            </a:r>
            <a:r>
              <a:rPr lang="en-US" u="sng" dirty="0"/>
              <a:t>er</a:t>
            </a:r>
            <a:r>
              <a:rPr lang="en-US" dirty="0"/>
              <a:t>zonal groups and THEN performs a mode-split specific step to each of these groups.</a:t>
            </a:r>
          </a:p>
          <a:p>
            <a:pPr defTabSz="933237">
              <a:defRPr/>
            </a:pPr>
            <a:r>
              <a:rPr lang="en-US" b="1" dirty="0"/>
              <a:t>Source</a:t>
            </a:r>
            <a:r>
              <a:rPr lang="en-US" dirty="0"/>
              <a:t>: </a:t>
            </a:r>
          </a:p>
          <a:p>
            <a:pPr marL="228600" indent="-228600" defTabSz="933237">
              <a:buFont typeface="+mj-lt"/>
              <a:buAutoNum type="arabicPeriod"/>
              <a:defRPr/>
            </a:pPr>
            <a:r>
              <a:rPr lang="en-US" dirty="0"/>
              <a:t>National Academies of Sciences, Engineering, and Medicine 2014. </a:t>
            </a:r>
            <a:r>
              <a:rPr lang="en-US" i="1" dirty="0"/>
              <a:t>Estimating Bicycling and Walking for Planning and Project Development: A Guidebook</a:t>
            </a:r>
            <a:r>
              <a:rPr lang="en-US" dirty="0"/>
              <a:t>. Washington, DC: The National Academies Press. https://doi.org/10.17226/22330.</a:t>
            </a:r>
          </a:p>
          <a:p>
            <a:pPr marL="228600" indent="-228600" defTabSz="933237">
              <a:buFont typeface="+mj-lt"/>
              <a:buAutoNum type="arabicPeriod"/>
              <a:defRPr/>
            </a:pPr>
            <a:r>
              <a:rPr lang="en-US" dirty="0"/>
              <a:t>Pedestrian and Bicycle Information Center. (2015). </a:t>
            </a:r>
            <a:r>
              <a:rPr lang="en-US" i="1" dirty="0"/>
              <a:t>Bicycle and Pedestrian Forecasting Tools: State of the Practice</a:t>
            </a:r>
            <a:r>
              <a:rPr lang="en-US" dirty="0"/>
              <a:t>. Available: http://www.pedbikeinfo.org/cms/downloads/PBIC_WhitePaper_Forecasting.pdf (Accessed June 2019). </a:t>
            </a:r>
          </a:p>
          <a:p>
            <a:pPr defTabSz="933237">
              <a:defRPr/>
            </a:pPr>
            <a:r>
              <a:rPr lang="en-US" dirty="0"/>
              <a:t>Image: Figure 4-7 in </a:t>
            </a:r>
            <a:r>
              <a:rPr lang="en-US" i="1" dirty="0"/>
              <a:t>Estimating Bicycling and Walking for Planning and Project Development: A Guidebook</a:t>
            </a:r>
            <a:r>
              <a:rPr lang="en-US" dirty="0"/>
              <a:t>. </a:t>
            </a:r>
          </a:p>
        </p:txBody>
      </p:sp>
      <p:sp>
        <p:nvSpPr>
          <p:cNvPr id="4" name="Slide Number Placeholder 3"/>
          <p:cNvSpPr>
            <a:spLocks noGrp="1"/>
          </p:cNvSpPr>
          <p:nvPr>
            <p:ph type="sldNum" sz="quarter" idx="5"/>
          </p:nvPr>
        </p:nvSpPr>
        <p:spPr/>
        <p:txBody>
          <a:bodyPr/>
          <a:lstStyle/>
          <a:p>
            <a:fld id="{E5421500-ABA7-4F80-9F33-EE022DA3CCF5}" type="slidenum">
              <a:rPr lang="en-US" smtClean="0"/>
              <a:t>43</a:t>
            </a:fld>
            <a:endParaRPr lang="en-US"/>
          </a:p>
        </p:txBody>
      </p:sp>
    </p:spTree>
    <p:extLst>
      <p:ext uri="{BB962C8B-B14F-4D97-AF65-F5344CB8AC3E}">
        <p14:creationId xmlns:p14="http://schemas.microsoft.com/office/powerpoint/2010/main" val="38929249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sz="1200" dirty="0"/>
              <a:t>Tour-based models can account for bicycling and walking more easily than TAZ/Trip-based models (as summarized on the previous slide). They determine travel choice based on an individual’s daily activity pattern in the form of trip “tours.” However, the creation of these models is resource-intensive and requires specialized software packages and expertise.</a:t>
            </a:r>
          </a:p>
          <a:p>
            <a:r>
              <a:rPr lang="en-US" b="1" dirty="0"/>
              <a:t>Notes</a:t>
            </a:r>
            <a:r>
              <a:rPr lang="en-US" dirty="0"/>
              <a:t>: T</a:t>
            </a:r>
            <a:r>
              <a:rPr lang="en-US" sz="1200" b="0" i="0" u="none" strike="noStrike" kern="1200" baseline="0" dirty="0">
                <a:solidFill>
                  <a:schemeClr val="tx1"/>
                </a:solidFill>
                <a:latin typeface="+mn-lt"/>
                <a:ea typeface="+mn-ea"/>
                <a:cs typeface="+mn-cs"/>
              </a:rPr>
              <a:t>hese models use an individual’s daily activity, as recorded in a travel diary, to develop a relationship between the transportation system (including levels of congestion and network connectivity) and demand for travel. These individuals or households and their travel activities are then extrapolated to the larger population. These models can use parcel-level or point-level information rather than TAZs.</a:t>
            </a:r>
            <a:endParaRPr lang="en-US" dirty="0"/>
          </a:p>
          <a:p>
            <a:pPr defTabSz="933237">
              <a:defRPr/>
            </a:pPr>
            <a:r>
              <a:rPr lang="en-US" b="1" dirty="0"/>
              <a:t>Source</a:t>
            </a:r>
            <a:r>
              <a:rPr lang="en-US" dirty="0"/>
              <a:t>: </a:t>
            </a:r>
          </a:p>
          <a:p>
            <a:pPr marL="228600" indent="-228600" defTabSz="933237">
              <a:buFont typeface="+mj-lt"/>
              <a:buAutoNum type="arabicPeriod"/>
              <a:defRPr/>
            </a:pPr>
            <a:r>
              <a:rPr lang="en-US" dirty="0"/>
              <a:t>National Academies of Sciences, Engineering, and Medicine 2014. </a:t>
            </a:r>
            <a:r>
              <a:rPr lang="en-US" i="1" dirty="0"/>
              <a:t>Estimating Bicycling and Walking for Planning and Project Development: A Guidebook</a:t>
            </a:r>
            <a:r>
              <a:rPr lang="en-US" dirty="0"/>
              <a:t>. Washington, DC: The National Academies Press. https://doi.org/10.17226/22330.</a:t>
            </a:r>
          </a:p>
          <a:p>
            <a:pPr marL="228600" marR="0" lvl="0" indent="-228600" algn="l" defTabSz="933237" rtl="0" eaLnBrk="1" fontAlgn="auto" latinLnBrk="0" hangingPunct="1">
              <a:lnSpc>
                <a:spcPct val="100000"/>
              </a:lnSpc>
              <a:spcBef>
                <a:spcPts val="0"/>
              </a:spcBef>
              <a:spcAft>
                <a:spcPts val="0"/>
              </a:spcAft>
              <a:buClrTx/>
              <a:buSzTx/>
              <a:buFont typeface="+mj-lt"/>
              <a:buAutoNum type="arabicPeriod"/>
              <a:tabLst/>
              <a:defRPr/>
            </a:pPr>
            <a:r>
              <a:rPr lang="en-US" dirty="0"/>
              <a:t>Pedestrian and Bicycle Information Center. (2015). </a:t>
            </a:r>
            <a:r>
              <a:rPr lang="en-US" i="1" dirty="0"/>
              <a:t>Bicycle and Pedestrian Forecasting Tools: State of the Practice</a:t>
            </a:r>
            <a:r>
              <a:rPr lang="en-US" dirty="0"/>
              <a:t>. Available: http://www.pedbikeinfo.org/cms/downloads/PBIC_WhitePaper_Forecasting.pdf (Accessed June 2019). </a:t>
            </a:r>
          </a:p>
        </p:txBody>
      </p:sp>
      <p:sp>
        <p:nvSpPr>
          <p:cNvPr id="4" name="Slide Number Placeholder 3"/>
          <p:cNvSpPr>
            <a:spLocks noGrp="1"/>
          </p:cNvSpPr>
          <p:nvPr>
            <p:ph type="sldNum" sz="quarter" idx="5"/>
          </p:nvPr>
        </p:nvSpPr>
        <p:spPr/>
        <p:txBody>
          <a:bodyPr/>
          <a:lstStyle/>
          <a:p>
            <a:fld id="{E5421500-ABA7-4F80-9F33-EE022DA3CCF5}" type="slidenum">
              <a:rPr lang="en-US" smtClean="0"/>
              <a:t>44</a:t>
            </a:fld>
            <a:endParaRPr lang="en-US"/>
          </a:p>
        </p:txBody>
      </p:sp>
    </p:spTree>
    <p:extLst>
      <p:ext uri="{BB962C8B-B14F-4D97-AF65-F5344CB8AC3E}">
        <p14:creationId xmlns:p14="http://schemas.microsoft.com/office/powerpoint/2010/main" val="38063268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This table shows the variables that researchers used in a set of tour-based models they developed for public use based on data from the Puget Sound Regional Commission in the Seattle area. </a:t>
            </a:r>
          </a:p>
          <a:p>
            <a:pPr marL="0" marR="0" lvl="0" indent="0" algn="l" defTabSz="933237" rtl="0" eaLnBrk="1" fontAlgn="auto" latinLnBrk="0" hangingPunct="1">
              <a:lnSpc>
                <a:spcPct val="100000"/>
              </a:lnSpc>
              <a:spcBef>
                <a:spcPts val="0"/>
              </a:spcBef>
              <a:spcAft>
                <a:spcPts val="0"/>
              </a:spcAft>
              <a:buClrTx/>
              <a:buSzTx/>
              <a:buFontTx/>
              <a:buNone/>
              <a:tabLst/>
              <a:defRPr/>
            </a:pPr>
            <a:r>
              <a:rPr lang="en-US" b="1" dirty="0"/>
              <a:t>Source</a:t>
            </a:r>
            <a:r>
              <a:rPr lang="en-US" dirty="0"/>
              <a:t>: National Academies of Sciences, Engineering, and Medicine. (2014). </a:t>
            </a:r>
            <a:r>
              <a:rPr lang="en-US" i="1" dirty="0"/>
              <a:t>Estimating Bicycling and Walking for Planning and Project Development: A Guidebook</a:t>
            </a:r>
            <a:r>
              <a:rPr lang="en-US" dirty="0"/>
              <a:t>. Washington, DC: The National Academies Press. https://doi.org/10.17226/22330.</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45</a:t>
            </a:fld>
            <a:endParaRPr lang="en-US"/>
          </a:p>
        </p:txBody>
      </p:sp>
    </p:spTree>
    <p:extLst>
      <p:ext uri="{BB962C8B-B14F-4D97-AF65-F5344CB8AC3E}">
        <p14:creationId xmlns:p14="http://schemas.microsoft.com/office/powerpoint/2010/main" val="31746685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0" dirty="0">
                <a:solidFill>
                  <a:srgbClr val="141E76"/>
                </a:solidFill>
                <a:latin typeface="Optima"/>
              </a:rPr>
              <a:t>Question for Students: </a:t>
            </a:r>
            <a:r>
              <a:rPr lang="en-US" sz="1200" b="0" kern="0" dirty="0">
                <a:solidFill>
                  <a:srgbClr val="141E76"/>
                </a:solidFill>
                <a:latin typeface="Optima"/>
              </a:rPr>
              <a:t>This is an opportunity to talk about when, or if, emerging modes should be incorporated in forecasting methods.</a:t>
            </a:r>
            <a:endParaRPr lang="en-US" sz="1200" b="1" kern="0" dirty="0">
              <a:solidFill>
                <a:srgbClr val="141E76"/>
              </a:solidFill>
              <a:latin typeface="Optim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0" dirty="0">
                <a:solidFill>
                  <a:srgbClr val="141E76"/>
                </a:solidFill>
                <a:latin typeface="Optima"/>
              </a:rPr>
              <a:t>Source:</a:t>
            </a:r>
            <a:r>
              <a:rPr lang="en-US" sz="1200" kern="0" dirty="0">
                <a:solidFill>
                  <a:srgbClr val="141E76"/>
                </a:solidFill>
                <a:latin typeface="Optima"/>
              </a:rPr>
              <a:t> Adapted from slides by Robert Schneider (2019).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rgbClr val="141E76"/>
                </a:solidFill>
                <a:latin typeface="Optima"/>
              </a:rPr>
              <a:t>NACTO. (2019). </a:t>
            </a:r>
            <a:r>
              <a:rPr lang="en-US" sz="1200" i="1" kern="0" dirty="0">
                <a:solidFill>
                  <a:srgbClr val="141E76"/>
                </a:solidFill>
                <a:latin typeface="Optima"/>
              </a:rPr>
              <a:t>Shared </a:t>
            </a:r>
            <a:r>
              <a:rPr lang="en-US" sz="1200" i="1" kern="0" dirty="0" err="1">
                <a:solidFill>
                  <a:srgbClr val="141E76"/>
                </a:solidFill>
                <a:latin typeface="Optima"/>
              </a:rPr>
              <a:t>Micromobility</a:t>
            </a:r>
            <a:r>
              <a:rPr lang="en-US" sz="1200" i="1" kern="0" dirty="0">
                <a:solidFill>
                  <a:srgbClr val="141E76"/>
                </a:solidFill>
                <a:latin typeface="Optima"/>
              </a:rPr>
              <a:t> in the U.S.: 2018.</a:t>
            </a:r>
            <a:r>
              <a:rPr lang="en-US" sz="1200" kern="0" dirty="0">
                <a:solidFill>
                  <a:srgbClr val="141E76"/>
                </a:solidFill>
                <a:latin typeface="Optima"/>
              </a:rPr>
              <a:t> Available: https://nacto.org/shared-micromobility-2018/ </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46</a:t>
            </a:fld>
            <a:endParaRPr lang="en-US"/>
          </a:p>
        </p:txBody>
      </p:sp>
    </p:spTree>
    <p:extLst>
      <p:ext uri="{BB962C8B-B14F-4D97-AF65-F5344CB8AC3E}">
        <p14:creationId xmlns:p14="http://schemas.microsoft.com/office/powerpoint/2010/main" val="6710389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a:extLst>
              <a:ext uri="{FF2B5EF4-FFF2-40B4-BE49-F238E27FC236}">
                <a16:creationId xmlns:a16="http://schemas.microsoft.com/office/drawing/2014/main" id="{20412DEF-4800-40E9-A45E-E7B48D0EC4D1}"/>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300">
                <a:solidFill>
                  <a:schemeClr val="tx1"/>
                </a:solidFill>
                <a:latin typeface="Calibri" panose="020F0502020204030204" pitchFamily="34" charset="0"/>
              </a:defRPr>
            </a:lvl1pPr>
            <a:lvl2pPr marL="758255" indent="-291636">
              <a:defRPr sz="3300">
                <a:solidFill>
                  <a:schemeClr val="tx1"/>
                </a:solidFill>
                <a:latin typeface="Calibri" panose="020F0502020204030204" pitchFamily="34" charset="0"/>
              </a:defRPr>
            </a:lvl2pPr>
            <a:lvl3pPr marL="1166546" indent="-233309">
              <a:defRPr sz="3300">
                <a:solidFill>
                  <a:schemeClr val="tx1"/>
                </a:solidFill>
                <a:latin typeface="Calibri" panose="020F0502020204030204" pitchFamily="34" charset="0"/>
              </a:defRPr>
            </a:lvl3pPr>
            <a:lvl4pPr marL="1633164" indent="-233309">
              <a:defRPr sz="3300">
                <a:solidFill>
                  <a:schemeClr val="tx1"/>
                </a:solidFill>
                <a:latin typeface="Calibri" panose="020F0502020204030204" pitchFamily="34" charset="0"/>
              </a:defRPr>
            </a:lvl4pPr>
            <a:lvl5pPr marL="2099782" indent="-233309">
              <a:defRPr sz="3300">
                <a:solidFill>
                  <a:schemeClr val="tx1"/>
                </a:solidFill>
                <a:latin typeface="Calibri" panose="020F0502020204030204" pitchFamily="34" charset="0"/>
              </a:defRPr>
            </a:lvl5pPr>
            <a:lvl6pPr marL="2566401" indent="-233309" eaLnBrk="0" fontAlgn="base" hangingPunct="0">
              <a:spcBef>
                <a:spcPct val="0"/>
              </a:spcBef>
              <a:spcAft>
                <a:spcPct val="0"/>
              </a:spcAft>
              <a:defRPr sz="3300">
                <a:solidFill>
                  <a:schemeClr val="tx1"/>
                </a:solidFill>
                <a:latin typeface="Calibri" panose="020F0502020204030204" pitchFamily="34" charset="0"/>
              </a:defRPr>
            </a:lvl6pPr>
            <a:lvl7pPr marL="3033019" indent="-233309" eaLnBrk="0" fontAlgn="base" hangingPunct="0">
              <a:spcBef>
                <a:spcPct val="0"/>
              </a:spcBef>
              <a:spcAft>
                <a:spcPct val="0"/>
              </a:spcAft>
              <a:defRPr sz="3300">
                <a:solidFill>
                  <a:schemeClr val="tx1"/>
                </a:solidFill>
                <a:latin typeface="Calibri" panose="020F0502020204030204" pitchFamily="34" charset="0"/>
              </a:defRPr>
            </a:lvl7pPr>
            <a:lvl8pPr marL="3499637" indent="-233309" eaLnBrk="0" fontAlgn="base" hangingPunct="0">
              <a:spcBef>
                <a:spcPct val="0"/>
              </a:spcBef>
              <a:spcAft>
                <a:spcPct val="0"/>
              </a:spcAft>
              <a:defRPr sz="3300">
                <a:solidFill>
                  <a:schemeClr val="tx1"/>
                </a:solidFill>
                <a:latin typeface="Calibri" panose="020F0502020204030204" pitchFamily="34" charset="0"/>
              </a:defRPr>
            </a:lvl8pPr>
            <a:lvl9pPr marL="3966256" indent="-233309" eaLnBrk="0" fontAlgn="base" hangingPunct="0">
              <a:spcBef>
                <a:spcPct val="0"/>
              </a:spcBef>
              <a:spcAft>
                <a:spcPct val="0"/>
              </a:spcAft>
              <a:defRPr sz="3300">
                <a:solidFill>
                  <a:schemeClr val="tx1"/>
                </a:solidFill>
                <a:latin typeface="Calibri" panose="020F0502020204030204" pitchFamily="34" charset="0"/>
              </a:defRPr>
            </a:lvl9pPr>
          </a:lstStyle>
          <a:p>
            <a:fld id="{EE070AF6-4A90-49F8-AE24-E56CF05DC853}" type="slidenum">
              <a:rPr lang="en-US" altLang="en-US" sz="1200">
                <a:latin typeface="Times New Roman" panose="02020603050405020304" pitchFamily="18" charset="0"/>
              </a:rPr>
              <a:pPr/>
              <a:t>48</a:t>
            </a:fld>
            <a:endParaRPr lang="en-US" altLang="en-US" sz="1200">
              <a:latin typeface="Times New Roman" panose="02020603050405020304" pitchFamily="18" charset="0"/>
            </a:endParaRPr>
          </a:p>
        </p:txBody>
      </p:sp>
      <p:sp>
        <p:nvSpPr>
          <p:cNvPr id="93187" name="Rectangle 2">
            <a:extLst>
              <a:ext uri="{FF2B5EF4-FFF2-40B4-BE49-F238E27FC236}">
                <a16:creationId xmlns:a16="http://schemas.microsoft.com/office/drawing/2014/main" id="{59300F83-A52E-4E93-B6D0-97AF88B8ACE5}"/>
              </a:ext>
            </a:extLst>
          </p:cNvPr>
          <p:cNvSpPr>
            <a:spLocks noGrp="1" noRot="1" noChangeAspect="1" noChangeArrowheads="1" noTextEdit="1"/>
          </p:cNvSpPr>
          <p:nvPr>
            <p:ph type="sldImg"/>
          </p:nvPr>
        </p:nvSpPr>
        <p:spPr>
          <a:ln/>
        </p:spPr>
      </p:sp>
      <p:sp>
        <p:nvSpPr>
          <p:cNvPr id="93188" name="Rectangle 3">
            <a:extLst>
              <a:ext uri="{FF2B5EF4-FFF2-40B4-BE49-F238E27FC236}">
                <a16:creationId xmlns:a16="http://schemas.microsoft.com/office/drawing/2014/main" id="{AC6C4754-7912-4AC1-98EA-8C9A8E6ED3B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altLang="en-US" b="0" dirty="0" err="1"/>
              <a:t>StreetLight</a:t>
            </a:r>
            <a:r>
              <a:rPr lang="en-US" altLang="en-US" b="0" dirty="0"/>
              <a:t> is one of the private providers that is using cell phone location-based services (LBS) data in combination with machine learning algorithms to detect trips and separate them by mode. In combination with origin and destination data, mode share information for those trips can be very valuable for transportation planning. </a:t>
            </a:r>
            <a:r>
              <a:rPr lang="en-US" altLang="en-US" b="0" dirty="0" err="1"/>
              <a:t>Strava</a:t>
            </a:r>
            <a:r>
              <a:rPr lang="en-US" altLang="en-US" b="0" dirty="0"/>
              <a:t> is another private data source that may be utilized to document that bicycle and pedestrian users are using a corridor. Based on voluntary GPS tracking of bicycling, running, walking, and some winter activities. However, these data are likely skewed towards recreation and higher-income populations who use sports activity loggers.</a:t>
            </a:r>
            <a:endParaRPr lang="en-US" b="0" dirty="0"/>
          </a:p>
          <a:p>
            <a:pPr defTabSz="933237">
              <a:defRPr/>
            </a:pPr>
            <a:r>
              <a:rPr lang="en-US" b="1" dirty="0"/>
              <a:t>Source</a:t>
            </a:r>
            <a:r>
              <a:rPr lang="en-US" dirty="0"/>
              <a:t>:</a:t>
            </a:r>
          </a:p>
          <a:p>
            <a:pPr marL="233309" indent="-233309">
              <a:buFont typeface="+mj-lt"/>
              <a:buAutoNum type="arabicPeriod"/>
            </a:pPr>
            <a:r>
              <a:rPr lang="en-US" altLang="en-US" b="0" dirty="0"/>
              <a:t>San Francisco pedestrian activity heat map (yellow-more activity), Source: </a:t>
            </a:r>
            <a:r>
              <a:rPr lang="en-US" dirty="0" err="1"/>
              <a:t>StreetLight</a:t>
            </a:r>
            <a:r>
              <a:rPr lang="en-US" dirty="0"/>
              <a:t> Multimode Methodology, Data Sources, and Validation Version 2.0 Updated March 2019. https://www.streetlightdata.com/wp-content/uploads/2019/04/StreetLight_Active-Mode_Methodolgy-and-Validation_190408.pdf </a:t>
            </a:r>
          </a:p>
          <a:p>
            <a:pPr marL="233309" indent="-233309"/>
            <a:endParaRPr lang="en-US" altLang="en-US" b="0" dirty="0"/>
          </a:p>
          <a:p>
            <a:pPr marL="233309" indent="-233309"/>
            <a:endParaRPr lang="en-US" altLang="en-US" b="1" dirty="0"/>
          </a:p>
          <a:p>
            <a:pPr marL="233309" indent="-233309"/>
            <a:endParaRPr lang="en-US" altLang="en-US" dirty="0"/>
          </a:p>
        </p:txBody>
      </p:sp>
    </p:spTree>
    <p:extLst>
      <p:ext uri="{BB962C8B-B14F-4D97-AF65-F5344CB8AC3E}">
        <p14:creationId xmlns:p14="http://schemas.microsoft.com/office/powerpoint/2010/main" val="3503577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49</a:t>
            </a:fld>
            <a:endParaRPr lang="en-US"/>
          </a:p>
        </p:txBody>
      </p:sp>
    </p:spTree>
    <p:extLst>
      <p:ext uri="{BB962C8B-B14F-4D97-AF65-F5344CB8AC3E}">
        <p14:creationId xmlns:p14="http://schemas.microsoft.com/office/powerpoint/2010/main" val="2383817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Bold indicates the types of data that will be covered in more detail in this module. These data types are shown on a Venn diagram to remind us that there is some overlap in the collection and uses for these data. Each type of data only conveys part of the picture. For example, you will almost always need to relate behavior data back to the environment (e.g., facilities, population, conditions of use, etc.)</a:t>
            </a:r>
          </a:p>
          <a:p>
            <a:pPr defTabSz="933237">
              <a:defRPr/>
            </a:pPr>
            <a:r>
              <a:rPr lang="en-US" b="1" dirty="0"/>
              <a:t>Source</a:t>
            </a:r>
            <a:r>
              <a:rPr lang="en-US" dirty="0"/>
              <a:t>: </a:t>
            </a:r>
            <a:r>
              <a:rPr lang="en-US" altLang="en-US" dirty="0"/>
              <a:t>This slide was adopted from a presentation by Carl Sundstrom and Libby Thomas for the Pedestrian and Bicycle Information Center (2011, updated 2015).</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5</a:t>
            </a:fld>
            <a:endParaRPr lang="en-US"/>
          </a:p>
        </p:txBody>
      </p:sp>
    </p:spTree>
    <p:extLst>
      <p:ext uri="{BB962C8B-B14F-4D97-AF65-F5344CB8AC3E}">
        <p14:creationId xmlns:p14="http://schemas.microsoft.com/office/powerpoint/2010/main" val="1533843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defRPr/>
            </a:pPr>
            <a:r>
              <a:rPr lang="en-US" b="1" dirty="0"/>
              <a:t>Source</a:t>
            </a:r>
            <a:r>
              <a:rPr lang="en-US" dirty="0"/>
              <a:t>: </a:t>
            </a:r>
            <a:r>
              <a:rPr lang="en-US" b="0" dirty="0"/>
              <a:t>Semler, C.; Vest, A.; Kingsley, K.; </a:t>
            </a:r>
            <a:r>
              <a:rPr lang="en-US" b="0" dirty="0" err="1"/>
              <a:t>Mah</a:t>
            </a:r>
            <a:r>
              <a:rPr lang="en-US" b="0" dirty="0"/>
              <a:t>, S.; </a:t>
            </a:r>
            <a:r>
              <a:rPr lang="en-US" b="0" dirty="0" err="1"/>
              <a:t>Kittleson</a:t>
            </a:r>
            <a:r>
              <a:rPr lang="en-US" b="0" dirty="0"/>
              <a:t>, W.; Sundstrom, C.; and Brookshire, K. (2016). </a:t>
            </a:r>
            <a:r>
              <a:rPr lang="en-US" b="0" i="1" dirty="0"/>
              <a:t>Guidebook for Developing Pedestrian and Bicycle Performance Measures.</a:t>
            </a:r>
            <a:r>
              <a:rPr lang="en-US" b="0" i="0" dirty="0"/>
              <a:t> </a:t>
            </a:r>
            <a:r>
              <a:rPr lang="en-US" dirty="0"/>
              <a:t>[FHWA-HEP-16-037]. </a:t>
            </a:r>
            <a:r>
              <a:rPr lang="en-US" b="0" i="0" dirty="0"/>
              <a:t>Washington, DC: United Stated Department of Transportation, Federal Highway Administration.</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6</a:t>
            </a:fld>
            <a:endParaRPr lang="en-US"/>
          </a:p>
        </p:txBody>
      </p:sp>
    </p:spTree>
    <p:extLst>
      <p:ext uri="{BB962C8B-B14F-4D97-AF65-F5344CB8AC3E}">
        <p14:creationId xmlns:p14="http://schemas.microsoft.com/office/powerpoint/2010/main" val="196549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8</a:t>
            </a:fld>
            <a:endParaRPr lang="en-US"/>
          </a:p>
        </p:txBody>
      </p:sp>
    </p:spTree>
    <p:extLst>
      <p:ext uri="{BB962C8B-B14F-4D97-AF65-F5344CB8AC3E}">
        <p14:creationId xmlns:p14="http://schemas.microsoft.com/office/powerpoint/2010/main" val="24807395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Primary</a:t>
            </a:r>
            <a:r>
              <a:rPr lang="en-US" b="0" baseline="0" dirty="0"/>
              <a:t> data include inventories or audits. These involve walking or driving along streets, filling out pre-specified forms that include boxes to identify the presence and quality of sidewalks, lighting, transit stop landings, etc. </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a:t>
            </a:r>
            <a:r>
              <a:rPr lang="en-US" b="0" baseline="0" dirty="0"/>
              <a:t>Both pedestrian or bicyclist supports AND hazards or barriers are collected. These data are then inventoried in spreadsheets and managed using programs such as GIS or CAD. Since this data collection activity is resource intensive, it makes sense to prioritize certain locations that attract pedestrian or bicycle activity such as libraries, schools, and shopping centers. This data collection can be conducted zone-by-zone or community-wide.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Many agencies end up with a complete inventory of their pedestrian facilities as part of their self-evaluation for compliance with the Americans with Disabilities Act. The purpose of this evaluation is to identify barriers in programs and activities that prevent persons with disabilities from access. For public rights-of-way this involves assessing sidewalks, curb ramps, slope, pedestrian push buttons (i.e., communication devices), bus stops, work zones, shared use paths, and parking lots. The inventory is used as the foundation for a Transition Plan.</a:t>
            </a:r>
            <a:endParaRPr lang="en-US" dirty="0"/>
          </a:p>
          <a:p>
            <a:pPr defTabSz="933237">
              <a:defRPr/>
            </a:pPr>
            <a:r>
              <a:rPr lang="en-US" b="1" dirty="0"/>
              <a:t>Connection to other Module: </a:t>
            </a:r>
            <a:r>
              <a:rPr lang="en-US" b="0" dirty="0"/>
              <a:t>Accessibility and ADA</a:t>
            </a:r>
          </a:p>
          <a:p>
            <a:pPr marL="0" marR="0" lvl="0" indent="0" algn="l" defTabSz="933237" rtl="0" eaLnBrk="1" fontAlgn="auto" latinLnBrk="0" hangingPunct="1">
              <a:lnSpc>
                <a:spcPct val="100000"/>
              </a:lnSpc>
              <a:spcBef>
                <a:spcPts val="0"/>
              </a:spcBef>
              <a:spcAft>
                <a:spcPts val="0"/>
              </a:spcAft>
              <a:buClrTx/>
              <a:buSzTx/>
              <a:buFontTx/>
              <a:buNone/>
              <a:tabLst/>
              <a:defRPr/>
            </a:pPr>
            <a:r>
              <a:rPr lang="en-US" b="1" dirty="0"/>
              <a:t>Source</a:t>
            </a:r>
            <a:r>
              <a:rPr lang="en-US" dirty="0"/>
              <a:t>: FHWA/PBIC. (2009). Planning and Designing for Pedestrian Safety Course.</a:t>
            </a:r>
          </a:p>
          <a:p>
            <a:pPr defTabSz="933237">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9</a:t>
            </a:fld>
            <a:endParaRPr lang="en-US"/>
          </a:p>
        </p:txBody>
      </p:sp>
    </p:spTree>
    <p:extLst>
      <p:ext uri="{BB962C8B-B14F-4D97-AF65-F5344CB8AC3E}">
        <p14:creationId xmlns:p14="http://schemas.microsoft.com/office/powerpoint/2010/main" val="15257060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Other</a:t>
            </a:r>
            <a:r>
              <a:rPr lang="en-US" baseline="0" dirty="0"/>
              <a:t> data that are often collected includes </a:t>
            </a:r>
            <a:r>
              <a:rPr lang="en-US" dirty="0"/>
              <a:t>sidewalk slope, cross-slope, and surface variation</a:t>
            </a:r>
            <a:r>
              <a:rPr lang="en-US" baseline="0" dirty="0"/>
              <a:t>. These data can help answer questions such as: </a:t>
            </a:r>
            <a:r>
              <a:rPr lang="en-US" dirty="0"/>
              <a:t>Is width or number of lanes of the crossing a concern? Is there the possibility</a:t>
            </a:r>
            <a:r>
              <a:rPr lang="en-US" baseline="0" dirty="0"/>
              <a:t> of m</a:t>
            </a:r>
            <a:r>
              <a:rPr lang="en-US" dirty="0"/>
              <a:t>ultiple threat collisions?</a:t>
            </a:r>
            <a:r>
              <a:rPr lang="en-US" baseline="0" dirty="0"/>
              <a:t> </a:t>
            </a:r>
            <a:r>
              <a:rPr lang="en-US" dirty="0"/>
              <a:t>Is speed of traffic a concern? These assessments may also be used by maintenance departments. </a:t>
            </a:r>
          </a:p>
          <a:p>
            <a:pPr defTabSz="933237">
              <a:defRPr/>
            </a:pPr>
            <a:r>
              <a:rPr lang="en-US" b="1" dirty="0"/>
              <a:t>Connection to other Module: </a:t>
            </a:r>
            <a:r>
              <a:rPr lang="en-US" b="0" dirty="0"/>
              <a:t>ADA and Accessibility</a:t>
            </a:r>
            <a:endParaRPr lang="en-US" b="1" dirty="0"/>
          </a:p>
          <a:p>
            <a:endParaRPr lang="en-US" dirty="0"/>
          </a:p>
          <a:p>
            <a:r>
              <a:rPr lang="en-US" dirty="0"/>
              <a:t>Image: http://www.pedbikeimages.org/largeimages/audit1.parkinglot.edge.jpg</a:t>
            </a:r>
          </a:p>
        </p:txBody>
      </p:sp>
      <p:sp>
        <p:nvSpPr>
          <p:cNvPr id="4" name="Slide Number Placeholder 3"/>
          <p:cNvSpPr>
            <a:spLocks noGrp="1"/>
          </p:cNvSpPr>
          <p:nvPr>
            <p:ph type="sldNum" sz="quarter" idx="5"/>
          </p:nvPr>
        </p:nvSpPr>
        <p:spPr/>
        <p:txBody>
          <a:bodyPr/>
          <a:lstStyle/>
          <a:p>
            <a:fld id="{E5421500-ABA7-4F80-9F33-EE022DA3CCF5}" type="slidenum">
              <a:rPr lang="en-US" smtClean="0"/>
              <a:t>10</a:t>
            </a:fld>
            <a:endParaRPr lang="en-US"/>
          </a:p>
        </p:txBody>
      </p:sp>
    </p:spTree>
    <p:extLst>
      <p:ext uri="{BB962C8B-B14F-4D97-AF65-F5344CB8AC3E}">
        <p14:creationId xmlns:p14="http://schemas.microsoft.com/office/powerpoint/2010/main" val="2270284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3438" y="1428751"/>
            <a:ext cx="7543800" cy="1945481"/>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483438" y="3429000"/>
            <a:ext cx="6461760" cy="8001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A977B6-207F-4547-BCF7-5FD09D754C7F}" type="datetime1">
              <a:rPr lang="en-US" smtClean="0"/>
              <a:t>9/30/2019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142B22-0C81-D541-BD0E-C81A6B3E065D}" type="datetime1">
              <a:rPr lang="en-US" smtClean="0"/>
              <a:t>9/30/2019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1752600" cy="4388644"/>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507628-551D-2844-B487-0C0568628B83}" type="datetime1">
              <a:rPr lang="en-US" smtClean="0"/>
              <a:t>9/30/2019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bg>
      <p:bgPr>
        <a:blipFill dpi="0" rotWithShape="1">
          <a:blip r:embed="rId2">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085850"/>
            <a:ext cx="8686800" cy="331470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quarter" idx="10" hasCustomPrompt="1"/>
          </p:nvPr>
        </p:nvSpPr>
        <p:spPr>
          <a:xfrm>
            <a:off x="228600" y="228600"/>
            <a:ext cx="8686800" cy="685800"/>
          </a:xfrm>
        </p:spPr>
        <p:txBody>
          <a:bodyPr>
            <a:noAutofit/>
          </a:bodyPr>
          <a:lstStyle>
            <a:lvl1pPr marL="0" indent="0" algn="ctr">
              <a:buFontTx/>
              <a:buNone/>
              <a:defRPr sz="2400" b="1" i="0"/>
            </a:lvl1pPr>
            <a:lvl2pPr marL="342900" indent="0" algn="ctr">
              <a:buFontTx/>
              <a:buNone/>
              <a:defRPr sz="2400" b="1" i="0"/>
            </a:lvl2pPr>
            <a:lvl3pPr marL="685800" indent="0" algn="ctr">
              <a:buFontTx/>
              <a:buNone/>
              <a:defRPr sz="2400" b="1" i="0"/>
            </a:lvl3pPr>
            <a:lvl4pPr marL="1028700" indent="0" algn="ctr">
              <a:buFontTx/>
              <a:buNone/>
              <a:defRPr sz="2400" b="1" i="0"/>
            </a:lvl4pPr>
            <a:lvl5pPr marL="1371600" indent="0" algn="ctr">
              <a:buFontTx/>
              <a:buNone/>
              <a:defRPr sz="2400" b="1" i="0"/>
            </a:lvl5pPr>
          </a:lstStyle>
          <a:p>
            <a:pPr lvl="0"/>
            <a:r>
              <a:rPr lang="en-US" dirty="0"/>
              <a:t>Title</a:t>
            </a:r>
          </a:p>
        </p:txBody>
      </p:sp>
      <p:sp>
        <p:nvSpPr>
          <p:cNvPr id="9" name="Text Placeholder 3"/>
          <p:cNvSpPr>
            <a:spLocks noGrp="1"/>
          </p:cNvSpPr>
          <p:nvPr>
            <p:ph type="body" sz="quarter" idx="11" hasCustomPrompt="1"/>
          </p:nvPr>
        </p:nvSpPr>
        <p:spPr>
          <a:xfrm>
            <a:off x="228600" y="4629150"/>
            <a:ext cx="8686800" cy="457200"/>
          </a:xfrm>
        </p:spPr>
        <p:txBody>
          <a:bodyPr>
            <a:noAutofit/>
          </a:bodyPr>
          <a:lstStyle>
            <a:lvl1pPr marL="0" indent="0" algn="l">
              <a:buFontTx/>
              <a:buNone/>
              <a:defRPr sz="2400" b="0" i="0">
                <a:solidFill>
                  <a:schemeClr val="bg1"/>
                </a:solidFill>
              </a:defRPr>
            </a:lvl1pPr>
            <a:lvl2pPr marL="342900" indent="0" algn="ctr">
              <a:buFontTx/>
              <a:buNone/>
              <a:defRPr sz="2400" b="1" i="0"/>
            </a:lvl2pPr>
            <a:lvl3pPr marL="685800" indent="0" algn="ctr">
              <a:buFontTx/>
              <a:buNone/>
              <a:defRPr sz="2400" b="1" i="0"/>
            </a:lvl3pPr>
            <a:lvl4pPr marL="1028700" indent="0" algn="ctr">
              <a:buFontTx/>
              <a:buNone/>
              <a:defRPr sz="2400" b="1" i="0"/>
            </a:lvl4pPr>
            <a:lvl5pPr marL="1371600" indent="0" algn="ctr">
              <a:buFontTx/>
              <a:buNone/>
              <a:defRPr sz="2400" b="1" i="0"/>
            </a:lvl5pPr>
          </a:lstStyle>
          <a:p>
            <a:pPr lvl="0"/>
            <a:r>
              <a:rPr lang="en-US" dirty="0"/>
              <a:t>Editable Area</a:t>
            </a:r>
          </a:p>
        </p:txBody>
      </p:sp>
    </p:spTree>
    <p:extLst>
      <p:ext uri="{BB962C8B-B14F-4D97-AF65-F5344CB8AC3E}">
        <p14:creationId xmlns:p14="http://schemas.microsoft.com/office/powerpoint/2010/main" val="2052678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B5168F9-CCC8-A248-8ED3-86DCD6DC7E06}" type="datetime1">
              <a:rPr lang="en-US" smtClean="0"/>
              <a:t>9/30/2019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4114800"/>
            <a:ext cx="7659687" cy="8763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4" y="2889647"/>
            <a:ext cx="6135687" cy="122515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950DB5B-F5FE-4F4E-8D0F-FDEA6FB833B2}" type="datetime1">
              <a:rPr lang="en-US" smtClean="0"/>
              <a:t>9/30/2019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595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219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469D289-36CF-1E4B-88EA-D5DD5F8D19EE}" type="datetime1">
              <a:rPr lang="en-US" smtClean="0"/>
              <a:t>9/30/2019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595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595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3219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3219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CC9A246-4443-B041-9EDB-4290C72D6CF3}" type="datetime1">
              <a:rPr lang="en-US" smtClean="0"/>
              <a:t>9/30/2019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B218FFF-2319-F047-B022-DEE85B594F7B}" type="datetime1">
              <a:rPr lang="en-US" smtClean="0"/>
              <a:t>9/30/2019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BCF22C-9B52-6448-B108-0FBB80CA351B}" type="datetime1">
              <a:rPr lang="en-US" smtClean="0"/>
              <a:t>9/30/2019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4121658"/>
            <a:ext cx="7772400" cy="44577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800" y="4572000"/>
            <a:ext cx="7772401" cy="4572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D557DDC-20AD-C146-AE7D-B4A85B269354}" type="datetime1">
              <a:rPr lang="en-US" smtClean="0"/>
              <a:t>9/30/2019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
        <p:nvSpPr>
          <p:cNvPr id="9" name="Content Placeholder 8"/>
          <p:cNvSpPr>
            <a:spLocks noGrp="1"/>
          </p:cNvSpPr>
          <p:nvPr>
            <p:ph sz="quarter" idx="13"/>
          </p:nvPr>
        </p:nvSpPr>
        <p:spPr>
          <a:xfrm>
            <a:off x="304800" y="285750"/>
            <a:ext cx="7772400" cy="370713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4121458"/>
            <a:ext cx="7772400" cy="445970"/>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301752" y="4572000"/>
            <a:ext cx="7772400" cy="45948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D2B4D7A7-FA7A-B247-A857-5958AD041A40}" type="datetime1">
              <a:rPr lang="en-US" smtClean="0"/>
              <a:t>9/30/2019</a:t>
            </a:fld>
            <a:endParaRPr lang="en-US"/>
          </a:p>
        </p:txBody>
      </p:sp>
      <p:sp>
        <p:nvSpPr>
          <p:cNvPr id="9" name="Slide Number Placeholder 8"/>
          <p:cNvSpPr>
            <a:spLocks noGrp="1"/>
          </p:cNvSpPr>
          <p:nvPr>
            <p:ph type="sldNum" sz="quarter" idx="11"/>
          </p:nvPr>
        </p:nvSpPr>
        <p:spPr/>
        <p:txBody>
          <a:bodyPr/>
          <a:lstStyle/>
          <a:p>
            <a:fld id="{588A7B10-5B59-5847-A2D4-DA6B67CC2B64}"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9508" y="205979"/>
            <a:ext cx="7620000" cy="85725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59508" y="1200150"/>
            <a:ext cx="7620000" cy="360045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360508" y="0"/>
            <a:ext cx="783492" cy="37540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360508" y="3754050"/>
            <a:ext cx="783492" cy="514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434096" y="3875970"/>
            <a:ext cx="626794" cy="29718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80A655B2-E5A1-4448-BEF0-D9D6743CAC4E}" type="slidenum">
              <a:rPr lang="en-US" smtClean="0"/>
              <a:t>‹#›</a:t>
            </a:fld>
            <a:endParaRPr lang="en-US" dirty="0"/>
          </a:p>
        </p:txBody>
      </p:sp>
      <p:sp>
        <p:nvSpPr>
          <p:cNvPr id="5" name="Footer Placeholder 4"/>
          <p:cNvSpPr>
            <a:spLocks noGrp="1"/>
          </p:cNvSpPr>
          <p:nvPr>
            <p:ph type="ftr" sz="quarter" idx="3"/>
          </p:nvPr>
        </p:nvSpPr>
        <p:spPr>
          <a:xfrm rot="16200000">
            <a:off x="7845988" y="2507502"/>
            <a:ext cx="1799825" cy="511843"/>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917988" y="777971"/>
            <a:ext cx="1655826" cy="511842"/>
          </a:xfrm>
          <a:prstGeom prst="rect">
            <a:avLst/>
          </a:prstGeom>
        </p:spPr>
        <p:txBody>
          <a:bodyPr vert="horz" lIns="91440" tIns="45720" rIns="91440" bIns="45720" rtlCol="0" anchor="ctr"/>
          <a:lstStyle>
            <a:lvl1pPr algn="l">
              <a:defRPr sz="1200">
                <a:solidFill>
                  <a:schemeClr val="bg2"/>
                </a:solidFill>
              </a:defRPr>
            </a:lvl1pPr>
          </a:lstStyle>
          <a:p>
            <a:fld id="{D2F46E13-67C5-254B-8ADE-42A83CA279DA}" type="datetime1">
              <a:rPr lang="en-US" smtClean="0"/>
              <a:t>9/30/2019</a:t>
            </a:fld>
            <a:endParaRPr lang="en-US" dirty="0"/>
          </a:p>
        </p:txBody>
      </p:sp>
      <p:pic>
        <p:nvPicPr>
          <p:cNvPr id="9" name="Picture 8" descr="FHWA_vertical_2013.eps"/>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388420" y="4366442"/>
            <a:ext cx="685800" cy="689378"/>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3.png"/><Relationship Id="rId7" Type="http://schemas.openxmlformats.org/officeDocument/2006/relationships/diagramColors" Target="../diagrams/colors3.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1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20.jpeg"/></Relationships>
</file>

<file path=ppt/slides/_rels/slide2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5.emf"/></Relationships>
</file>

<file path=ppt/slides/_rels/slide32.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8.emf"/></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2EEEE-C004-4313-8529-CED7BA3EAA51}"/>
              </a:ext>
            </a:extLst>
          </p:cNvPr>
          <p:cNvSpPr>
            <a:spLocks noGrp="1"/>
          </p:cNvSpPr>
          <p:nvPr>
            <p:ph type="ctrTitle"/>
          </p:nvPr>
        </p:nvSpPr>
        <p:spPr/>
        <p:txBody>
          <a:bodyPr/>
          <a:lstStyle/>
          <a:p>
            <a:r>
              <a:rPr lang="en-US" sz="4800" dirty="0"/>
              <a:t>Bicycle and Pedestrian Data for Planning</a:t>
            </a:r>
          </a:p>
        </p:txBody>
      </p:sp>
      <p:sp>
        <p:nvSpPr>
          <p:cNvPr id="3" name="Subtitle 2">
            <a:extLst>
              <a:ext uri="{FF2B5EF4-FFF2-40B4-BE49-F238E27FC236}">
                <a16:creationId xmlns:a16="http://schemas.microsoft.com/office/drawing/2014/main" id="{BC93B03A-2D2A-4010-A699-F53A95B26A54}"/>
              </a:ext>
            </a:extLst>
          </p:cNvPr>
          <p:cNvSpPr>
            <a:spLocks noGrp="1"/>
          </p:cNvSpPr>
          <p:nvPr>
            <p:ph type="subTitle" idx="1"/>
          </p:nvPr>
        </p:nvSpPr>
        <p:spPr/>
        <p:txBody>
          <a:bodyPr/>
          <a:lstStyle/>
          <a:p>
            <a:r>
              <a:rPr lang="en-US" dirty="0">
                <a:solidFill>
                  <a:schemeClr val="tx1"/>
                </a:solidFill>
              </a:rPr>
              <a:t>Instructor course information</a:t>
            </a:r>
          </a:p>
        </p:txBody>
      </p:sp>
      <p:sp>
        <p:nvSpPr>
          <p:cNvPr id="4" name="Slide Number Placeholder 3">
            <a:extLst>
              <a:ext uri="{FF2B5EF4-FFF2-40B4-BE49-F238E27FC236}">
                <a16:creationId xmlns:a16="http://schemas.microsoft.com/office/drawing/2014/main" id="{C7F70AF3-8692-4797-A5CA-5D9F759D0A38}"/>
              </a:ext>
            </a:extLst>
          </p:cNvPr>
          <p:cNvSpPr>
            <a:spLocks noGrp="1"/>
          </p:cNvSpPr>
          <p:nvPr>
            <p:ph type="sldNum" sz="quarter" idx="12"/>
          </p:nvPr>
        </p:nvSpPr>
        <p:spPr/>
        <p:txBody>
          <a:bodyPr/>
          <a:lstStyle/>
          <a:p>
            <a:fld id="{588A7B10-5B59-5847-A2D4-DA6B67CC2B64}" type="slidenum">
              <a:rPr lang="en-US" smtClean="0"/>
              <a:t>1</a:t>
            </a:fld>
            <a:endParaRPr lang="en-US" dirty="0"/>
          </a:p>
        </p:txBody>
      </p:sp>
    </p:spTree>
    <p:extLst>
      <p:ext uri="{BB962C8B-B14F-4D97-AF65-F5344CB8AC3E}">
        <p14:creationId xmlns:p14="http://schemas.microsoft.com/office/powerpoint/2010/main" val="19971389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6B88-8EAA-4804-9F6B-77DD86A0B372}"/>
              </a:ext>
            </a:extLst>
          </p:cNvPr>
          <p:cNvSpPr>
            <a:spLocks noGrp="1"/>
          </p:cNvSpPr>
          <p:nvPr>
            <p:ph type="title"/>
          </p:nvPr>
        </p:nvSpPr>
        <p:spPr/>
        <p:txBody>
          <a:bodyPr/>
          <a:lstStyle/>
          <a:p>
            <a:r>
              <a:rPr lang="en-US" dirty="0"/>
              <a:t>Environment: Data Collection</a:t>
            </a:r>
          </a:p>
        </p:txBody>
      </p:sp>
      <p:sp>
        <p:nvSpPr>
          <p:cNvPr id="3" name="Content Placeholder 2">
            <a:extLst>
              <a:ext uri="{FF2B5EF4-FFF2-40B4-BE49-F238E27FC236}">
                <a16:creationId xmlns:a16="http://schemas.microsoft.com/office/drawing/2014/main" id="{6FA0B575-939C-46E7-8140-8F1AE8BD2265}"/>
              </a:ext>
            </a:extLst>
          </p:cNvPr>
          <p:cNvSpPr>
            <a:spLocks noGrp="1"/>
          </p:cNvSpPr>
          <p:nvPr>
            <p:ph idx="1"/>
          </p:nvPr>
        </p:nvSpPr>
        <p:spPr>
          <a:xfrm>
            <a:off x="359509" y="1200150"/>
            <a:ext cx="4380041" cy="3600450"/>
          </a:xfrm>
        </p:spPr>
        <p:txBody>
          <a:bodyPr/>
          <a:lstStyle/>
          <a:p>
            <a:r>
              <a:rPr lang="en-US" dirty="0"/>
              <a:t>Qualitative infrastructure assessment</a:t>
            </a:r>
          </a:p>
          <a:p>
            <a:pPr lvl="1"/>
            <a:r>
              <a:rPr lang="en-US" dirty="0"/>
              <a:t>Slopes</a:t>
            </a:r>
          </a:p>
          <a:p>
            <a:pPr lvl="1"/>
            <a:r>
              <a:rPr lang="en-US" dirty="0"/>
              <a:t>Pavement quality</a:t>
            </a:r>
          </a:p>
          <a:p>
            <a:pPr lvl="1"/>
            <a:r>
              <a:rPr lang="en-US" dirty="0"/>
              <a:t>Sight distances and visibility</a:t>
            </a:r>
          </a:p>
          <a:p>
            <a:pPr lvl="1"/>
            <a:r>
              <a:rPr lang="en-US" dirty="0"/>
              <a:t>Crossing times</a:t>
            </a:r>
          </a:p>
          <a:p>
            <a:pPr lvl="0">
              <a:buClr>
                <a:srgbClr val="A9A9A9"/>
              </a:buClr>
            </a:pPr>
            <a:r>
              <a:rPr lang="en-US" dirty="0">
                <a:solidFill>
                  <a:srgbClr val="2F2B20"/>
                </a:solidFill>
              </a:rPr>
              <a:t>Quantitative assessment</a:t>
            </a:r>
          </a:p>
          <a:p>
            <a:pPr lvl="1"/>
            <a:r>
              <a:rPr lang="en-US" dirty="0"/>
              <a:t>Gap studies: enough time to cross between cars?</a:t>
            </a:r>
          </a:p>
          <a:p>
            <a:pPr lvl="1"/>
            <a:endParaRPr lang="en-US" dirty="0"/>
          </a:p>
        </p:txBody>
      </p:sp>
      <p:sp>
        <p:nvSpPr>
          <p:cNvPr id="4" name="Slide Number Placeholder 3">
            <a:extLst>
              <a:ext uri="{FF2B5EF4-FFF2-40B4-BE49-F238E27FC236}">
                <a16:creationId xmlns:a16="http://schemas.microsoft.com/office/drawing/2014/main" id="{5508967B-70AE-48A8-8A9B-5A8AF07F352F}"/>
              </a:ext>
            </a:extLst>
          </p:cNvPr>
          <p:cNvSpPr>
            <a:spLocks noGrp="1"/>
          </p:cNvSpPr>
          <p:nvPr>
            <p:ph type="sldNum" sz="quarter" idx="12"/>
          </p:nvPr>
        </p:nvSpPr>
        <p:spPr/>
        <p:txBody>
          <a:bodyPr/>
          <a:lstStyle/>
          <a:p>
            <a:fld id="{588A7B10-5B59-5847-A2D4-DA6B67CC2B64}" type="slidenum">
              <a:rPr lang="en-US" smtClean="0"/>
              <a:t>10</a:t>
            </a:fld>
            <a:endParaRPr lang="en-US"/>
          </a:p>
        </p:txBody>
      </p:sp>
      <p:pic>
        <p:nvPicPr>
          <p:cNvPr id="3074" name="Picture 2" descr="A sidewalk which has two sidewalk ramps which serve entering and exiting traffic from an adjacent parking lot ">
            <a:extLst>
              <a:ext uri="{FF2B5EF4-FFF2-40B4-BE49-F238E27FC236}">
                <a16:creationId xmlns:a16="http://schemas.microsoft.com/office/drawing/2014/main" id="{EC9C826E-12D8-481F-99F6-EE95742BCB2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868" r="4237"/>
          <a:stretch/>
        </p:blipFill>
        <p:spPr bwMode="auto">
          <a:xfrm>
            <a:off x="4739550" y="1200150"/>
            <a:ext cx="3546764" cy="309903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05D5E0C-1B7C-4F98-80B3-0CA4800B8319}"/>
              </a:ext>
            </a:extLst>
          </p:cNvPr>
          <p:cNvSpPr txBox="1"/>
          <p:nvPr/>
        </p:nvSpPr>
        <p:spPr>
          <a:xfrm>
            <a:off x="5205866" y="4260482"/>
            <a:ext cx="3135312" cy="261610"/>
          </a:xfrm>
          <a:prstGeom prst="rect">
            <a:avLst/>
          </a:prstGeom>
          <a:noFill/>
        </p:spPr>
        <p:txBody>
          <a:bodyPr wrap="square" rtlCol="0">
            <a:spAutoFit/>
          </a:bodyPr>
          <a:lstStyle/>
          <a:p>
            <a:pPr algn="r"/>
            <a:r>
              <a:rPr lang="en-US" sz="1050" i="1" dirty="0"/>
              <a:t>pedbikeimages.org – Dan Burden</a:t>
            </a:r>
          </a:p>
        </p:txBody>
      </p:sp>
    </p:spTree>
    <p:extLst>
      <p:ext uri="{BB962C8B-B14F-4D97-AF65-F5344CB8AC3E}">
        <p14:creationId xmlns:p14="http://schemas.microsoft.com/office/powerpoint/2010/main" val="35402561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F161A-D9CB-4990-8F11-D5C74BE735FC}"/>
              </a:ext>
            </a:extLst>
          </p:cNvPr>
          <p:cNvSpPr>
            <a:spLocks noGrp="1"/>
          </p:cNvSpPr>
          <p:nvPr>
            <p:ph type="title"/>
          </p:nvPr>
        </p:nvSpPr>
        <p:spPr/>
        <p:txBody>
          <a:bodyPr/>
          <a:lstStyle/>
          <a:p>
            <a:r>
              <a:rPr lang="en-US" dirty="0"/>
              <a:t>Environment Data</a:t>
            </a:r>
          </a:p>
        </p:txBody>
      </p:sp>
      <p:sp>
        <p:nvSpPr>
          <p:cNvPr id="3" name="Content Placeholder 2">
            <a:extLst>
              <a:ext uri="{FF2B5EF4-FFF2-40B4-BE49-F238E27FC236}">
                <a16:creationId xmlns:a16="http://schemas.microsoft.com/office/drawing/2014/main" id="{7DA3C985-FC97-48CE-A54E-CC29A5B00ABF}"/>
              </a:ext>
            </a:extLst>
          </p:cNvPr>
          <p:cNvSpPr>
            <a:spLocks noGrp="1"/>
          </p:cNvSpPr>
          <p:nvPr>
            <p:ph idx="1"/>
          </p:nvPr>
        </p:nvSpPr>
        <p:spPr/>
        <p:txBody>
          <a:bodyPr/>
          <a:lstStyle/>
          <a:p>
            <a:pPr marL="114300" indent="0">
              <a:buNone/>
            </a:pPr>
            <a:r>
              <a:rPr lang="en-US" dirty="0"/>
              <a:t>What you can do once you have environment data…</a:t>
            </a:r>
          </a:p>
          <a:p>
            <a:r>
              <a:rPr lang="en-US" dirty="0"/>
              <a:t>Assess access to destinations by different populations</a:t>
            </a:r>
          </a:p>
          <a:p>
            <a:r>
              <a:rPr lang="en-US" dirty="0"/>
              <a:t>Plan and program for maintenance</a:t>
            </a:r>
          </a:p>
          <a:p>
            <a:pPr lvl="1"/>
            <a:r>
              <a:rPr lang="en-US" dirty="0"/>
              <a:t>Especially for compliance with accessibility requirements</a:t>
            </a:r>
          </a:p>
          <a:p>
            <a:r>
              <a:rPr lang="en-US" dirty="0"/>
              <a:t>Measure route directness or network quality</a:t>
            </a:r>
          </a:p>
        </p:txBody>
      </p:sp>
      <p:sp>
        <p:nvSpPr>
          <p:cNvPr id="4" name="Slide Number Placeholder 3">
            <a:extLst>
              <a:ext uri="{FF2B5EF4-FFF2-40B4-BE49-F238E27FC236}">
                <a16:creationId xmlns:a16="http://schemas.microsoft.com/office/drawing/2014/main" id="{3781966A-8DB1-46E9-B38D-6599C0452EAB}"/>
              </a:ext>
            </a:extLst>
          </p:cNvPr>
          <p:cNvSpPr>
            <a:spLocks noGrp="1"/>
          </p:cNvSpPr>
          <p:nvPr>
            <p:ph type="sldNum" sz="quarter" idx="12"/>
          </p:nvPr>
        </p:nvSpPr>
        <p:spPr/>
        <p:txBody>
          <a:bodyPr/>
          <a:lstStyle/>
          <a:p>
            <a:fld id="{588A7B10-5B59-5847-A2D4-DA6B67CC2B64}" type="slidenum">
              <a:rPr lang="en-US" smtClean="0"/>
              <a:t>11</a:t>
            </a:fld>
            <a:endParaRPr lang="en-US"/>
          </a:p>
        </p:txBody>
      </p:sp>
    </p:spTree>
    <p:extLst>
      <p:ext uri="{BB962C8B-B14F-4D97-AF65-F5344CB8AC3E}">
        <p14:creationId xmlns:p14="http://schemas.microsoft.com/office/powerpoint/2010/main" val="17079307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CE6AE73-9459-42D1-AFA0-AA7CBBACF09E}"/>
              </a:ext>
            </a:extLst>
          </p:cNvPr>
          <p:cNvSpPr>
            <a:spLocks noGrp="1"/>
          </p:cNvSpPr>
          <p:nvPr>
            <p:ph type="title"/>
          </p:nvPr>
        </p:nvSpPr>
        <p:spPr/>
        <p:txBody>
          <a:bodyPr/>
          <a:lstStyle/>
          <a:p>
            <a:r>
              <a:rPr lang="en-US" dirty="0"/>
              <a:t>Behavior Data</a:t>
            </a:r>
          </a:p>
        </p:txBody>
      </p:sp>
      <p:sp>
        <p:nvSpPr>
          <p:cNvPr id="6" name="Text Placeholder 5">
            <a:extLst>
              <a:ext uri="{FF2B5EF4-FFF2-40B4-BE49-F238E27FC236}">
                <a16:creationId xmlns:a16="http://schemas.microsoft.com/office/drawing/2014/main" id="{D3DEB4EA-1189-4020-872A-EDCB1F9747F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965C81F-1AFD-4F9A-8B1B-C0E499468465}"/>
              </a:ext>
            </a:extLst>
          </p:cNvPr>
          <p:cNvSpPr>
            <a:spLocks noGrp="1"/>
          </p:cNvSpPr>
          <p:nvPr>
            <p:ph type="sldNum" sz="quarter" idx="12"/>
          </p:nvPr>
        </p:nvSpPr>
        <p:spPr/>
        <p:txBody>
          <a:bodyPr/>
          <a:lstStyle/>
          <a:p>
            <a:fld id="{588A7B10-5B59-5847-A2D4-DA6B67CC2B64}" type="slidenum">
              <a:rPr lang="en-US" smtClean="0"/>
              <a:t>12</a:t>
            </a:fld>
            <a:endParaRPr lang="en-US"/>
          </a:p>
        </p:txBody>
      </p:sp>
    </p:spTree>
    <p:extLst>
      <p:ext uri="{BB962C8B-B14F-4D97-AF65-F5344CB8AC3E}">
        <p14:creationId xmlns:p14="http://schemas.microsoft.com/office/powerpoint/2010/main" val="33394502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EBB4DFA-633C-4C59-B5C8-FD8FF0DDDB95}"/>
              </a:ext>
            </a:extLst>
          </p:cNvPr>
          <p:cNvSpPr>
            <a:spLocks noGrp="1"/>
          </p:cNvSpPr>
          <p:nvPr>
            <p:ph type="title"/>
          </p:nvPr>
        </p:nvSpPr>
        <p:spPr/>
        <p:txBody>
          <a:bodyPr/>
          <a:lstStyle/>
          <a:p>
            <a:r>
              <a:rPr lang="en-US" dirty="0"/>
              <a:t>Crashes</a:t>
            </a:r>
          </a:p>
        </p:txBody>
      </p:sp>
      <p:sp>
        <p:nvSpPr>
          <p:cNvPr id="2" name="Content Placeholder 1"/>
          <p:cNvSpPr>
            <a:spLocks noGrp="1"/>
          </p:cNvSpPr>
          <p:nvPr>
            <p:ph idx="1"/>
          </p:nvPr>
        </p:nvSpPr>
        <p:spPr>
          <a:xfrm>
            <a:off x="359508" y="1063229"/>
            <a:ext cx="7620000" cy="3737371"/>
          </a:xfrm>
        </p:spPr>
        <p:txBody>
          <a:bodyPr>
            <a:normAutofit/>
          </a:bodyPr>
          <a:lstStyle/>
          <a:p>
            <a:pPr>
              <a:defRPr/>
            </a:pPr>
            <a:r>
              <a:rPr lang="en-US" dirty="0"/>
              <a:t>Existing data: Fatality Analysis Reporting System (FARS)</a:t>
            </a:r>
          </a:p>
          <a:p>
            <a:pPr lvl="1">
              <a:defRPr/>
            </a:pPr>
            <a:r>
              <a:rPr lang="en-US" dirty="0"/>
              <a:t>Run queries about fatalities only</a:t>
            </a:r>
          </a:p>
          <a:p>
            <a:pPr lvl="1">
              <a:defRPr/>
            </a:pPr>
            <a:r>
              <a:rPr lang="en-US" dirty="0"/>
              <a:t>Only includes traffic-related crashes</a:t>
            </a:r>
          </a:p>
          <a:p>
            <a:pPr>
              <a:defRPr/>
            </a:pPr>
            <a:r>
              <a:rPr lang="en-US" dirty="0"/>
              <a:t>Local interest in: </a:t>
            </a:r>
          </a:p>
          <a:p>
            <a:pPr lvl="1">
              <a:defRPr/>
            </a:pPr>
            <a:r>
              <a:rPr lang="en-US" dirty="0"/>
              <a:t>Crash frequency </a:t>
            </a:r>
          </a:p>
          <a:p>
            <a:pPr lvl="2">
              <a:defRPr/>
            </a:pPr>
            <a:r>
              <a:rPr lang="en-US" dirty="0"/>
              <a:t>Broken down by number of pedestrian/bicycle crashes</a:t>
            </a:r>
          </a:p>
          <a:p>
            <a:pPr lvl="1">
              <a:defRPr/>
            </a:pPr>
            <a:r>
              <a:rPr lang="en-US" dirty="0"/>
              <a:t>Crash types</a:t>
            </a:r>
          </a:p>
          <a:p>
            <a:pPr lvl="1">
              <a:defRPr/>
            </a:pPr>
            <a:r>
              <a:rPr lang="en-US" dirty="0"/>
              <a:t>Crash locations</a:t>
            </a:r>
          </a:p>
          <a:p>
            <a:pPr lvl="2">
              <a:defRPr/>
            </a:pPr>
            <a:r>
              <a:rPr lang="en-US" dirty="0"/>
              <a:t>Spatially-presented crash occurrence or rates </a:t>
            </a:r>
          </a:p>
          <a:p>
            <a:endParaRPr lang="en-US" dirty="0"/>
          </a:p>
        </p:txBody>
      </p:sp>
    </p:spTree>
    <p:extLst>
      <p:ext uri="{BB962C8B-B14F-4D97-AF65-F5344CB8AC3E}">
        <p14:creationId xmlns:p14="http://schemas.microsoft.com/office/powerpoint/2010/main" val="17404238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a:xfrm>
            <a:off x="722314" y="4173150"/>
            <a:ext cx="7659687" cy="817950"/>
          </a:xfrm>
        </p:spPr>
        <p:txBody>
          <a:bodyPr/>
          <a:lstStyle/>
          <a:p>
            <a:pPr lvl="0"/>
            <a:r>
              <a:rPr lang="en-US" dirty="0"/>
              <a:t>Bicycle and pedestrian volumes</a:t>
            </a:r>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14</a:t>
            </a:fld>
            <a:endParaRPr lang="en-US"/>
          </a:p>
        </p:txBody>
      </p:sp>
    </p:spTree>
    <p:extLst>
      <p:ext uri="{BB962C8B-B14F-4D97-AF65-F5344CB8AC3E}">
        <p14:creationId xmlns:p14="http://schemas.microsoft.com/office/powerpoint/2010/main" val="6713058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16798-186F-4000-AF7B-9768BA090238}"/>
              </a:ext>
            </a:extLst>
          </p:cNvPr>
          <p:cNvSpPr>
            <a:spLocks noGrp="1"/>
          </p:cNvSpPr>
          <p:nvPr>
            <p:ph type="title"/>
          </p:nvPr>
        </p:nvSpPr>
        <p:spPr/>
        <p:txBody>
          <a:bodyPr>
            <a:noAutofit/>
          </a:bodyPr>
          <a:lstStyle/>
          <a:p>
            <a:r>
              <a:rPr lang="en-US" dirty="0"/>
              <a:t>Existing Data</a:t>
            </a:r>
          </a:p>
        </p:txBody>
      </p:sp>
      <p:sp>
        <p:nvSpPr>
          <p:cNvPr id="3" name="Content Placeholder 2">
            <a:extLst>
              <a:ext uri="{FF2B5EF4-FFF2-40B4-BE49-F238E27FC236}">
                <a16:creationId xmlns:a16="http://schemas.microsoft.com/office/drawing/2014/main" id="{5CA7A619-5CBA-4C6F-A96F-27C132879E46}"/>
              </a:ext>
            </a:extLst>
          </p:cNvPr>
          <p:cNvSpPr>
            <a:spLocks noGrp="1"/>
          </p:cNvSpPr>
          <p:nvPr>
            <p:ph idx="1"/>
          </p:nvPr>
        </p:nvSpPr>
        <p:spPr/>
        <p:txBody>
          <a:bodyPr/>
          <a:lstStyle/>
          <a:p>
            <a:r>
              <a:rPr lang="en-US" dirty="0"/>
              <a:t>U.S. Census Bureau</a:t>
            </a:r>
          </a:p>
          <a:p>
            <a:pPr lvl="1"/>
            <a:r>
              <a:rPr lang="en-US" dirty="0"/>
              <a:t>Commute trips only</a:t>
            </a:r>
          </a:p>
          <a:p>
            <a:pPr lvl="2"/>
            <a:r>
              <a:rPr lang="en-US" dirty="0"/>
              <a:t>Decennial Census </a:t>
            </a:r>
          </a:p>
          <a:p>
            <a:pPr lvl="2"/>
            <a:r>
              <a:rPr lang="en-US" dirty="0"/>
              <a:t>American Community Survey</a:t>
            </a:r>
          </a:p>
          <a:p>
            <a:pPr lvl="0">
              <a:buClr>
                <a:srgbClr val="A9A9A9"/>
              </a:buClr>
            </a:pPr>
            <a:r>
              <a:rPr lang="en-US" dirty="0">
                <a:solidFill>
                  <a:srgbClr val="2F2B20"/>
                </a:solidFill>
              </a:rPr>
              <a:t>Pedbikedata.org (PBIC)</a:t>
            </a:r>
          </a:p>
          <a:p>
            <a:pPr lvl="1"/>
            <a:r>
              <a:rPr lang="en-US" dirty="0"/>
              <a:t>Count data from various agencies</a:t>
            </a:r>
          </a:p>
        </p:txBody>
      </p:sp>
      <p:sp>
        <p:nvSpPr>
          <p:cNvPr id="4" name="Slide Number Placeholder 3">
            <a:extLst>
              <a:ext uri="{FF2B5EF4-FFF2-40B4-BE49-F238E27FC236}">
                <a16:creationId xmlns:a16="http://schemas.microsoft.com/office/drawing/2014/main" id="{3C954619-ABC9-423C-B754-E54A415376CC}"/>
              </a:ext>
            </a:extLst>
          </p:cNvPr>
          <p:cNvSpPr>
            <a:spLocks noGrp="1"/>
          </p:cNvSpPr>
          <p:nvPr>
            <p:ph type="sldNum" sz="quarter" idx="12"/>
          </p:nvPr>
        </p:nvSpPr>
        <p:spPr/>
        <p:txBody>
          <a:bodyPr/>
          <a:lstStyle/>
          <a:p>
            <a:fld id="{588A7B10-5B59-5847-A2D4-DA6B67CC2B64}" type="slidenum">
              <a:rPr lang="en-US" smtClean="0"/>
              <a:t>15</a:t>
            </a:fld>
            <a:endParaRPr lang="en-US"/>
          </a:p>
        </p:txBody>
      </p:sp>
    </p:spTree>
    <p:extLst>
      <p:ext uri="{BB962C8B-B14F-4D97-AF65-F5344CB8AC3E}">
        <p14:creationId xmlns:p14="http://schemas.microsoft.com/office/powerpoint/2010/main" val="39165802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p of Milwaukee County which shows the Pedestrian Commute Mode Share of different regions based off of American Community Survey 5 year estimates (2007-20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40073" y="71610"/>
            <a:ext cx="3863854" cy="5000281"/>
          </a:xfrm>
          <a:prstGeom prst="rect">
            <a:avLst/>
          </a:prstGeom>
        </p:spPr>
      </p:pic>
      <p:sp>
        <p:nvSpPr>
          <p:cNvPr id="3" name="Rectangle 2">
            <a:extLst>
              <a:ext uri="{FF2B5EF4-FFF2-40B4-BE49-F238E27FC236}">
                <a16:creationId xmlns:a16="http://schemas.microsoft.com/office/drawing/2014/main" id="{A397C983-3EF6-4EBC-A7EF-B3DCCAD48AF7}"/>
              </a:ext>
            </a:extLst>
          </p:cNvPr>
          <p:cNvSpPr/>
          <p:nvPr/>
        </p:nvSpPr>
        <p:spPr>
          <a:xfrm rot="16200000">
            <a:off x="5369125" y="3770672"/>
            <a:ext cx="2436876" cy="253916"/>
          </a:xfrm>
          <a:prstGeom prst="rect">
            <a:avLst/>
          </a:prstGeom>
        </p:spPr>
        <p:txBody>
          <a:bodyPr wrap="square">
            <a:spAutoFit/>
          </a:bodyPr>
          <a:lstStyle/>
          <a:p>
            <a:r>
              <a:rPr lang="en-US" altLang="en-US" sz="1050" i="1" dirty="0"/>
              <a:t>Robert Schneider (Data Source: ACS)</a:t>
            </a:r>
            <a:endParaRPr lang="en-US" sz="1050" i="1" dirty="0"/>
          </a:p>
        </p:txBody>
      </p:sp>
    </p:spTree>
    <p:extLst>
      <p:ext uri="{BB962C8B-B14F-4D97-AF65-F5344CB8AC3E}">
        <p14:creationId xmlns:p14="http://schemas.microsoft.com/office/powerpoint/2010/main" val="24700193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E54C-B384-49B9-A22B-AD5AA0346E64}"/>
              </a:ext>
            </a:extLst>
          </p:cNvPr>
          <p:cNvSpPr>
            <a:spLocks noGrp="1"/>
          </p:cNvSpPr>
          <p:nvPr>
            <p:ph type="title"/>
          </p:nvPr>
        </p:nvSpPr>
        <p:spPr/>
        <p:txBody>
          <a:bodyPr/>
          <a:lstStyle/>
          <a:p>
            <a:r>
              <a:rPr lang="en-US" sz="4000" dirty="0"/>
              <a:t>Bicycle and Pedestrian Volume Data</a:t>
            </a:r>
          </a:p>
        </p:txBody>
      </p:sp>
      <p:sp>
        <p:nvSpPr>
          <p:cNvPr id="3" name="Content Placeholder 2">
            <a:extLst>
              <a:ext uri="{FF2B5EF4-FFF2-40B4-BE49-F238E27FC236}">
                <a16:creationId xmlns:a16="http://schemas.microsoft.com/office/drawing/2014/main" id="{67BBDB84-153A-4138-8EC9-15DD339D07FF}"/>
              </a:ext>
            </a:extLst>
          </p:cNvPr>
          <p:cNvSpPr>
            <a:spLocks noGrp="1"/>
          </p:cNvSpPr>
          <p:nvPr>
            <p:ph idx="1"/>
          </p:nvPr>
        </p:nvSpPr>
        <p:spPr>
          <a:xfrm>
            <a:off x="359507" y="1086487"/>
            <a:ext cx="4461875" cy="3851033"/>
          </a:xfrm>
        </p:spPr>
        <p:txBody>
          <a:bodyPr>
            <a:normAutofit/>
          </a:bodyPr>
          <a:lstStyle/>
          <a:p>
            <a:r>
              <a:rPr lang="en-US" sz="2250" dirty="0"/>
              <a:t>Why count people walking and bicycling?</a:t>
            </a:r>
          </a:p>
          <a:p>
            <a:pPr lvl="1"/>
            <a:r>
              <a:rPr lang="en-US" sz="2050" dirty="0"/>
              <a:t>Set performance measures</a:t>
            </a:r>
          </a:p>
          <a:p>
            <a:pPr lvl="1"/>
            <a:r>
              <a:rPr lang="en-US" sz="2050" dirty="0"/>
              <a:t>Prioritize programs, projects, funding</a:t>
            </a:r>
          </a:p>
          <a:p>
            <a:pPr lvl="1"/>
            <a:r>
              <a:rPr lang="en-US" sz="2050" dirty="0"/>
              <a:t>Put crash data in context</a:t>
            </a:r>
          </a:p>
          <a:p>
            <a:pPr lvl="1"/>
            <a:r>
              <a:rPr lang="en-US" sz="2050" dirty="0"/>
              <a:t>Pair with geospatial data inventories of facilities</a:t>
            </a:r>
          </a:p>
          <a:p>
            <a:pPr lvl="1"/>
            <a:r>
              <a:rPr lang="en-US" sz="2050" dirty="0"/>
              <a:t>Evaluate long-term trends</a:t>
            </a:r>
          </a:p>
          <a:p>
            <a:pPr lvl="1"/>
            <a:r>
              <a:rPr lang="en-US" sz="2050" dirty="0"/>
              <a:t>Others?</a:t>
            </a:r>
          </a:p>
          <a:p>
            <a:pPr lvl="0"/>
            <a:endParaRPr lang="en-US" dirty="0"/>
          </a:p>
        </p:txBody>
      </p:sp>
      <p:sp>
        <p:nvSpPr>
          <p:cNvPr id="4" name="Slide Number Placeholder 3">
            <a:extLst>
              <a:ext uri="{FF2B5EF4-FFF2-40B4-BE49-F238E27FC236}">
                <a16:creationId xmlns:a16="http://schemas.microsoft.com/office/drawing/2014/main" id="{4A156786-2491-4483-A97B-D955966BE77A}"/>
              </a:ext>
            </a:extLst>
          </p:cNvPr>
          <p:cNvSpPr>
            <a:spLocks noGrp="1"/>
          </p:cNvSpPr>
          <p:nvPr>
            <p:ph type="sldNum" sz="quarter" idx="12"/>
          </p:nvPr>
        </p:nvSpPr>
        <p:spPr/>
        <p:txBody>
          <a:bodyPr/>
          <a:lstStyle/>
          <a:p>
            <a:fld id="{588A7B10-5B59-5847-A2D4-DA6B67CC2B64}" type="slidenum">
              <a:rPr lang="en-US" smtClean="0"/>
              <a:t>17</a:t>
            </a:fld>
            <a:endParaRPr lang="en-US"/>
          </a:p>
        </p:txBody>
      </p:sp>
      <p:sp>
        <p:nvSpPr>
          <p:cNvPr id="9" name="TextBox 8">
            <a:extLst>
              <a:ext uri="{FF2B5EF4-FFF2-40B4-BE49-F238E27FC236}">
                <a16:creationId xmlns:a16="http://schemas.microsoft.com/office/drawing/2014/main" id="{6F77655D-C0F2-4F80-8360-72E43F3EFC0D}"/>
              </a:ext>
            </a:extLst>
          </p:cNvPr>
          <p:cNvSpPr txBox="1"/>
          <p:nvPr/>
        </p:nvSpPr>
        <p:spPr>
          <a:xfrm>
            <a:off x="5156537" y="4210543"/>
            <a:ext cx="3135312" cy="261610"/>
          </a:xfrm>
          <a:prstGeom prst="rect">
            <a:avLst/>
          </a:prstGeom>
          <a:noFill/>
        </p:spPr>
        <p:txBody>
          <a:bodyPr wrap="square" rtlCol="0">
            <a:spAutoFit/>
          </a:bodyPr>
          <a:lstStyle/>
          <a:p>
            <a:pPr algn="r"/>
            <a:r>
              <a:rPr lang="en-US" sz="1050" i="1" dirty="0"/>
              <a:t>pedbikeimages.org – Krista Nordback</a:t>
            </a:r>
          </a:p>
        </p:txBody>
      </p:sp>
      <p:pic>
        <p:nvPicPr>
          <p:cNvPr id="5" name="Picture 2" descr="Multiple bicyclists ride over a pneumatic tube bicycle counter used as a permanent continuous counter on the hawthorne bridge in Portland, oregon ">
            <a:extLst>
              <a:ext uri="{FF2B5EF4-FFF2-40B4-BE49-F238E27FC236}">
                <a16:creationId xmlns:a16="http://schemas.microsoft.com/office/drawing/2014/main" id="{C9722752-7E37-4123-B39B-3269B7E6F28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117" r="14329" b="20553"/>
          <a:stretch/>
        </p:blipFill>
        <p:spPr bwMode="auto">
          <a:xfrm>
            <a:off x="4645891" y="1389013"/>
            <a:ext cx="3609382" cy="28464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84200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A331BB-27BA-4154-B2F3-C8A835F15C05}"/>
              </a:ext>
            </a:extLst>
          </p:cNvPr>
          <p:cNvSpPr>
            <a:spLocks noGrp="1"/>
          </p:cNvSpPr>
          <p:nvPr>
            <p:ph type="title"/>
          </p:nvPr>
        </p:nvSpPr>
        <p:spPr/>
        <p:txBody>
          <a:bodyPr/>
          <a:lstStyle/>
          <a:p>
            <a:r>
              <a:rPr lang="en-US" dirty="0"/>
              <a:t>Traffic Monitoring Programs</a:t>
            </a:r>
          </a:p>
        </p:txBody>
      </p:sp>
      <p:sp>
        <p:nvSpPr>
          <p:cNvPr id="4" name="Content Placeholder 3">
            <a:extLst>
              <a:ext uri="{FF2B5EF4-FFF2-40B4-BE49-F238E27FC236}">
                <a16:creationId xmlns:a16="http://schemas.microsoft.com/office/drawing/2014/main" id="{4F0B38B4-6AE6-44FE-8100-7ACD8DAEEE7F}"/>
              </a:ext>
            </a:extLst>
          </p:cNvPr>
          <p:cNvSpPr>
            <a:spLocks noGrp="1"/>
          </p:cNvSpPr>
          <p:nvPr>
            <p:ph sz="half" idx="2"/>
          </p:nvPr>
        </p:nvSpPr>
        <p:spPr>
          <a:xfrm>
            <a:off x="359508" y="1218245"/>
            <a:ext cx="3540463" cy="3442716"/>
          </a:xfrm>
        </p:spPr>
        <p:txBody>
          <a:bodyPr/>
          <a:lstStyle/>
          <a:p>
            <a:r>
              <a:rPr lang="en-US" dirty="0"/>
              <a:t>State DOTs and other agencies collect vehicular count data</a:t>
            </a:r>
          </a:p>
          <a:p>
            <a:r>
              <a:rPr lang="en-US" dirty="0"/>
              <a:t>Applying factors and calibration</a:t>
            </a:r>
          </a:p>
        </p:txBody>
      </p:sp>
      <p:sp>
        <p:nvSpPr>
          <p:cNvPr id="5" name="Slide Number Placeholder 4">
            <a:extLst>
              <a:ext uri="{FF2B5EF4-FFF2-40B4-BE49-F238E27FC236}">
                <a16:creationId xmlns:a16="http://schemas.microsoft.com/office/drawing/2014/main" id="{77A17BD5-C89E-411F-AD2B-CA2F2F648317}"/>
              </a:ext>
            </a:extLst>
          </p:cNvPr>
          <p:cNvSpPr>
            <a:spLocks noGrp="1"/>
          </p:cNvSpPr>
          <p:nvPr>
            <p:ph type="sldNum" sz="quarter" idx="12"/>
          </p:nvPr>
        </p:nvSpPr>
        <p:spPr/>
        <p:txBody>
          <a:bodyPr/>
          <a:lstStyle/>
          <a:p>
            <a:fld id="{588A7B10-5B59-5847-A2D4-DA6B67CC2B64}" type="slidenum">
              <a:rPr lang="en-US" smtClean="0"/>
              <a:t>18</a:t>
            </a:fld>
            <a:endParaRPr lang="en-US"/>
          </a:p>
        </p:txBody>
      </p:sp>
      <p:pic>
        <p:nvPicPr>
          <p:cNvPr id="38" name="Picture 37" descr="Flow Chart. The blocks titled &quot;Permanent Count Program&quot;; and &quot;Short Duration Count Program&quot; lead to a block titled &quot;Apply Factors&quot;. The blocks titled &quot;Permanent Count Program&quot;; and &quot;Apply Factors&quot; lead to a block titled &quot;AADT&quot;. ">
            <a:extLst>
              <a:ext uri="{FF2B5EF4-FFF2-40B4-BE49-F238E27FC236}">
                <a16:creationId xmlns:a16="http://schemas.microsoft.com/office/drawing/2014/main" id="{EC45348A-8FE6-4535-82FE-F89343641978}"/>
              </a:ext>
            </a:extLst>
          </p:cNvPr>
          <p:cNvPicPr>
            <a:picLocks noChangeAspect="1"/>
          </p:cNvPicPr>
          <p:nvPr/>
        </p:nvPicPr>
        <p:blipFill>
          <a:blip r:embed="rId3"/>
          <a:stretch>
            <a:fillRect/>
          </a:stretch>
        </p:blipFill>
        <p:spPr>
          <a:xfrm>
            <a:off x="3575161" y="1372740"/>
            <a:ext cx="4404347" cy="3133725"/>
          </a:xfrm>
          <a:prstGeom prst="rect">
            <a:avLst/>
          </a:prstGeom>
        </p:spPr>
      </p:pic>
    </p:spTree>
    <p:extLst>
      <p:ext uri="{BB962C8B-B14F-4D97-AF65-F5344CB8AC3E}">
        <p14:creationId xmlns:p14="http://schemas.microsoft.com/office/powerpoint/2010/main" val="2446724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6F5B7-E94E-4373-B0F1-C95474139712}"/>
              </a:ext>
            </a:extLst>
          </p:cNvPr>
          <p:cNvSpPr>
            <a:spLocks noGrp="1"/>
          </p:cNvSpPr>
          <p:nvPr>
            <p:ph type="title"/>
          </p:nvPr>
        </p:nvSpPr>
        <p:spPr>
          <a:xfrm>
            <a:off x="359508" y="279867"/>
            <a:ext cx="7620000" cy="857250"/>
          </a:xfrm>
        </p:spPr>
        <p:txBody>
          <a:bodyPr/>
          <a:lstStyle/>
          <a:p>
            <a:r>
              <a:rPr lang="en-US" dirty="0"/>
              <a:t>Can these Methods be Applied to Biking and Walking?</a:t>
            </a:r>
          </a:p>
        </p:txBody>
      </p:sp>
      <p:sp>
        <p:nvSpPr>
          <p:cNvPr id="5" name="Slide Number Placeholder 4">
            <a:extLst>
              <a:ext uri="{FF2B5EF4-FFF2-40B4-BE49-F238E27FC236}">
                <a16:creationId xmlns:a16="http://schemas.microsoft.com/office/drawing/2014/main" id="{393E9021-DE52-4140-B7C7-486F8E76EE5A}"/>
              </a:ext>
            </a:extLst>
          </p:cNvPr>
          <p:cNvSpPr>
            <a:spLocks noGrp="1"/>
          </p:cNvSpPr>
          <p:nvPr>
            <p:ph type="sldNum" sz="quarter" idx="12"/>
          </p:nvPr>
        </p:nvSpPr>
        <p:spPr/>
        <p:txBody>
          <a:bodyPr/>
          <a:lstStyle/>
          <a:p>
            <a:fld id="{588A7B10-5B59-5847-A2D4-DA6B67CC2B64}" type="slidenum">
              <a:rPr lang="en-US" smtClean="0"/>
              <a:t>19</a:t>
            </a:fld>
            <a:endParaRPr lang="en-US"/>
          </a:p>
        </p:txBody>
      </p:sp>
      <p:sp>
        <p:nvSpPr>
          <p:cNvPr id="11" name="Rectangle 10">
            <a:extLst>
              <a:ext uri="{FF2B5EF4-FFF2-40B4-BE49-F238E27FC236}">
                <a16:creationId xmlns:a16="http://schemas.microsoft.com/office/drawing/2014/main" id="{16A46171-6BBF-4592-99C0-28FC75169A70}"/>
              </a:ext>
            </a:extLst>
          </p:cNvPr>
          <p:cNvSpPr/>
          <p:nvPr/>
        </p:nvSpPr>
        <p:spPr>
          <a:xfrm>
            <a:off x="1733726" y="4736675"/>
            <a:ext cx="2544895" cy="253916"/>
          </a:xfrm>
          <a:prstGeom prst="rect">
            <a:avLst/>
          </a:prstGeom>
        </p:spPr>
        <p:txBody>
          <a:bodyPr wrap="square">
            <a:spAutoFit/>
          </a:bodyPr>
          <a:lstStyle/>
          <a:p>
            <a:pPr algn="r"/>
            <a:r>
              <a:rPr lang="en-US" altLang="en-US" sz="1050" i="1" dirty="0"/>
              <a:t>Pedbikeimages.org – Laura Sandt</a:t>
            </a:r>
            <a:endParaRPr lang="en-US" sz="1050" i="1" dirty="0"/>
          </a:p>
        </p:txBody>
      </p:sp>
      <p:pic>
        <p:nvPicPr>
          <p:cNvPr id="2052" name="Picture 4" descr="Pedestrians walk on a plant-lined path which runs behind low-rise residential buildings ">
            <a:extLst>
              <a:ext uri="{FF2B5EF4-FFF2-40B4-BE49-F238E27FC236}">
                <a16:creationId xmlns:a16="http://schemas.microsoft.com/office/drawing/2014/main" id="{E876DD0A-8AE4-418C-B458-A6559A032860}"/>
              </a:ext>
            </a:extLst>
          </p:cNvPr>
          <p:cNvPicPr>
            <a:picLocks noChangeAspect="1" noChangeArrowheads="1"/>
          </p:cNvPicPr>
          <p:nvPr/>
        </p:nvPicPr>
        <p:blipFill rotWithShape="1">
          <a:blip r:embed="rId3"/>
          <a:srcRect l="6496" r="19841"/>
          <a:stretch/>
        </p:blipFill>
        <p:spPr bwMode="auto">
          <a:xfrm>
            <a:off x="4493972" y="1561467"/>
            <a:ext cx="3509421" cy="316477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27A729EB-F55E-4EF6-85AC-6DE228EE280B}"/>
              </a:ext>
            </a:extLst>
          </p:cNvPr>
          <p:cNvSpPr/>
          <p:nvPr/>
        </p:nvSpPr>
        <p:spPr>
          <a:xfrm>
            <a:off x="5580380" y="4726237"/>
            <a:ext cx="2544895" cy="253916"/>
          </a:xfrm>
          <a:prstGeom prst="rect">
            <a:avLst/>
          </a:prstGeom>
        </p:spPr>
        <p:txBody>
          <a:bodyPr wrap="square">
            <a:spAutoFit/>
          </a:bodyPr>
          <a:lstStyle/>
          <a:p>
            <a:pPr algn="r"/>
            <a:r>
              <a:rPr lang="en-US" altLang="en-US" sz="1050" i="1" dirty="0"/>
              <a:t>Pedbikeimages.org – Dan Burden</a:t>
            </a:r>
            <a:endParaRPr lang="en-US" sz="1050" i="1" dirty="0"/>
          </a:p>
        </p:txBody>
      </p:sp>
      <p:pic>
        <p:nvPicPr>
          <p:cNvPr id="3" name="Picture 2" descr="Bicyclist with a red traffic signal waiting to cross an intersection in an urban environment. ">
            <a:extLst>
              <a:ext uri="{FF2B5EF4-FFF2-40B4-BE49-F238E27FC236}">
                <a16:creationId xmlns:a16="http://schemas.microsoft.com/office/drawing/2014/main" id="{929C66B5-3D63-479B-9A4A-51DB1F3BD61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8618" r="7696" b="20553"/>
          <a:stretch/>
        </p:blipFill>
        <p:spPr bwMode="auto">
          <a:xfrm>
            <a:off x="364851" y="1561465"/>
            <a:ext cx="3913770" cy="31647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8821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E54C-B384-49B9-A22B-AD5AA0346E64}"/>
              </a:ext>
            </a:extLst>
          </p:cNvPr>
          <p:cNvSpPr>
            <a:spLocks noGrp="1"/>
          </p:cNvSpPr>
          <p:nvPr>
            <p:ph type="title"/>
          </p:nvPr>
        </p:nvSpPr>
        <p:spPr/>
        <p:txBody>
          <a:bodyPr/>
          <a:lstStyle/>
          <a:p>
            <a:r>
              <a:rPr lang="en-US" dirty="0"/>
              <a:t>Module Outline</a:t>
            </a:r>
          </a:p>
        </p:txBody>
      </p:sp>
      <p:sp>
        <p:nvSpPr>
          <p:cNvPr id="3" name="Content Placeholder 2">
            <a:extLst>
              <a:ext uri="{FF2B5EF4-FFF2-40B4-BE49-F238E27FC236}">
                <a16:creationId xmlns:a16="http://schemas.microsoft.com/office/drawing/2014/main" id="{67BBDB84-153A-4138-8EC9-15DD339D07FF}"/>
              </a:ext>
            </a:extLst>
          </p:cNvPr>
          <p:cNvSpPr>
            <a:spLocks noGrp="1"/>
          </p:cNvSpPr>
          <p:nvPr>
            <p:ph idx="1"/>
          </p:nvPr>
        </p:nvSpPr>
        <p:spPr>
          <a:xfrm>
            <a:off x="359508" y="1154545"/>
            <a:ext cx="7620000" cy="3782976"/>
          </a:xfrm>
        </p:spPr>
        <p:txBody>
          <a:bodyPr>
            <a:normAutofit/>
          </a:bodyPr>
          <a:lstStyle/>
          <a:p>
            <a:pPr lvl="0"/>
            <a:r>
              <a:rPr lang="en-US" sz="2400" dirty="0"/>
              <a:t>Types of data and data uses</a:t>
            </a:r>
          </a:p>
          <a:p>
            <a:pPr lvl="0"/>
            <a:r>
              <a:rPr lang="en-US" sz="2400" dirty="0"/>
              <a:t>Environment data</a:t>
            </a:r>
          </a:p>
          <a:p>
            <a:pPr lvl="1"/>
            <a:r>
              <a:rPr lang="en-US" sz="2200" dirty="0"/>
              <a:t>Facility inventories </a:t>
            </a:r>
          </a:p>
          <a:p>
            <a:pPr lvl="0"/>
            <a:r>
              <a:rPr lang="en-US" sz="2400" dirty="0"/>
              <a:t>Behavior data</a:t>
            </a:r>
          </a:p>
          <a:p>
            <a:pPr lvl="1"/>
            <a:r>
              <a:rPr lang="en-US" sz="2200" dirty="0"/>
              <a:t>Volume counts</a:t>
            </a:r>
          </a:p>
          <a:p>
            <a:pPr lvl="1"/>
            <a:r>
              <a:rPr lang="en-US" sz="2200" dirty="0"/>
              <a:t>Trips/mode share</a:t>
            </a:r>
          </a:p>
          <a:p>
            <a:pPr lvl="0"/>
            <a:r>
              <a:rPr lang="en-US" sz="2400" dirty="0"/>
              <a:t>Estimating bicycling and walking trips</a:t>
            </a:r>
          </a:p>
          <a:p>
            <a:pPr lvl="0"/>
            <a:r>
              <a:rPr lang="en-US" sz="2400" dirty="0"/>
              <a:t>Emerging data sources</a:t>
            </a:r>
          </a:p>
          <a:p>
            <a:pPr lvl="0"/>
            <a:endParaRPr lang="en-US" dirty="0"/>
          </a:p>
        </p:txBody>
      </p:sp>
      <p:sp>
        <p:nvSpPr>
          <p:cNvPr id="4" name="Slide Number Placeholder 3">
            <a:extLst>
              <a:ext uri="{FF2B5EF4-FFF2-40B4-BE49-F238E27FC236}">
                <a16:creationId xmlns:a16="http://schemas.microsoft.com/office/drawing/2014/main" id="{4A156786-2491-4483-A97B-D955966BE77A}"/>
              </a:ext>
            </a:extLst>
          </p:cNvPr>
          <p:cNvSpPr>
            <a:spLocks noGrp="1"/>
          </p:cNvSpPr>
          <p:nvPr>
            <p:ph type="sldNum" sz="quarter" idx="12"/>
          </p:nvPr>
        </p:nvSpPr>
        <p:spPr/>
        <p:txBody>
          <a:bodyPr/>
          <a:lstStyle/>
          <a:p>
            <a:fld id="{588A7B10-5B59-5847-A2D4-DA6B67CC2B64}" type="slidenum">
              <a:rPr lang="en-US" smtClean="0"/>
              <a:t>2</a:t>
            </a:fld>
            <a:endParaRPr lang="en-US"/>
          </a:p>
        </p:txBody>
      </p:sp>
    </p:spTree>
    <p:extLst>
      <p:ext uri="{BB962C8B-B14F-4D97-AF65-F5344CB8AC3E}">
        <p14:creationId xmlns:p14="http://schemas.microsoft.com/office/powerpoint/2010/main" val="8549378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4E28C-27EF-474C-B785-83E383CABD30}"/>
              </a:ext>
            </a:extLst>
          </p:cNvPr>
          <p:cNvSpPr>
            <a:spLocks noGrp="1"/>
          </p:cNvSpPr>
          <p:nvPr>
            <p:ph type="title"/>
          </p:nvPr>
        </p:nvSpPr>
        <p:spPr>
          <a:xfrm>
            <a:off x="359507" y="422260"/>
            <a:ext cx="7786965" cy="857250"/>
          </a:xfrm>
        </p:spPr>
        <p:txBody>
          <a:bodyPr/>
          <a:lstStyle/>
          <a:p>
            <a:r>
              <a:rPr lang="en-US" dirty="0"/>
              <a:t>Key Questions for Collecting Volume Data</a:t>
            </a:r>
          </a:p>
        </p:txBody>
      </p:sp>
      <p:pic>
        <p:nvPicPr>
          <p:cNvPr id="16" name="Picture 2" descr="Infographic. Depicts the following infrastructure features: sidewalk; intersection with marked crosswalks; separated bike lane or multi-use path next to a tree; bike lane adjacent to a two-way traffic road "/>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1825" t="8058"/>
          <a:stretch/>
        </p:blipFill>
        <p:spPr bwMode="auto">
          <a:xfrm>
            <a:off x="3574473" y="2562748"/>
            <a:ext cx="4489226" cy="936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0" name="Diagram 19">
            <a:extLst>
              <a:ext uri="{FF2B5EF4-FFF2-40B4-BE49-F238E27FC236}">
                <a16:creationId xmlns:a16="http://schemas.microsoft.com/office/drawing/2014/main" id="{27F5827D-3FFF-4C5B-A1D6-1F67CC4C2418}"/>
              </a:ext>
            </a:extLst>
          </p:cNvPr>
          <p:cNvGraphicFramePr/>
          <p:nvPr>
            <p:extLst>
              <p:ext uri="{D42A27DB-BD31-4B8C-83A1-F6EECF244321}">
                <p14:modId xmlns:p14="http://schemas.microsoft.com/office/powerpoint/2010/main" val="2317876683"/>
              </p:ext>
            </p:extLst>
          </p:nvPr>
        </p:nvGraphicFramePr>
        <p:xfrm>
          <a:off x="359507" y="1768187"/>
          <a:ext cx="3122072" cy="24805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1" name="TextBox 20">
            <a:extLst>
              <a:ext uri="{FF2B5EF4-FFF2-40B4-BE49-F238E27FC236}">
                <a16:creationId xmlns:a16="http://schemas.microsoft.com/office/drawing/2014/main" id="{DCC3F297-A26D-4447-AF23-47A548CE5614}"/>
              </a:ext>
            </a:extLst>
          </p:cNvPr>
          <p:cNvSpPr txBox="1"/>
          <p:nvPr/>
        </p:nvSpPr>
        <p:spPr>
          <a:xfrm>
            <a:off x="3759200" y="3686200"/>
            <a:ext cx="4304499" cy="369332"/>
          </a:xfrm>
          <a:prstGeom prst="rect">
            <a:avLst/>
          </a:prstGeom>
          <a:noFill/>
        </p:spPr>
        <p:txBody>
          <a:bodyPr wrap="square" rtlCol="0">
            <a:spAutoFit/>
          </a:bodyPr>
          <a:lstStyle/>
          <a:p>
            <a:r>
              <a:rPr lang="en-US" dirty="0"/>
              <a:t>Permanent? Temporary? Medium-term?</a:t>
            </a:r>
          </a:p>
        </p:txBody>
      </p:sp>
      <p:pic>
        <p:nvPicPr>
          <p:cNvPr id="22" name="Picture 21" descr="Infographic. Shows cartoon bicyclist; cartoon pedestrian; cartoon pedestrian plus cartoon bicyclist; cartoon pedestrian divided by cartoon bicyclist ">
            <a:extLst>
              <a:ext uri="{FF2B5EF4-FFF2-40B4-BE49-F238E27FC236}">
                <a16:creationId xmlns:a16="http://schemas.microsoft.com/office/drawing/2014/main" id="{7D611660-83B5-49D0-990F-5E036253F222}"/>
              </a:ext>
            </a:extLst>
          </p:cNvPr>
          <p:cNvPicPr>
            <a:picLocks noChangeAspect="1"/>
          </p:cNvPicPr>
          <p:nvPr/>
        </p:nvPicPr>
        <p:blipFill>
          <a:blip r:embed="rId9"/>
          <a:stretch>
            <a:fillRect/>
          </a:stretch>
        </p:blipFill>
        <p:spPr>
          <a:xfrm>
            <a:off x="3237561" y="1863078"/>
            <a:ext cx="3122072" cy="491367"/>
          </a:xfrm>
          <a:prstGeom prst="rect">
            <a:avLst/>
          </a:prstGeom>
        </p:spPr>
      </p:pic>
    </p:spTree>
    <p:extLst>
      <p:ext uri="{BB962C8B-B14F-4D97-AF65-F5344CB8AC3E}">
        <p14:creationId xmlns:p14="http://schemas.microsoft.com/office/powerpoint/2010/main" val="14509221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DFCC6-2454-4AF9-8A2A-9D0658CE9310}"/>
              </a:ext>
            </a:extLst>
          </p:cNvPr>
          <p:cNvSpPr>
            <a:spLocks noGrp="1"/>
          </p:cNvSpPr>
          <p:nvPr>
            <p:ph type="title"/>
          </p:nvPr>
        </p:nvSpPr>
        <p:spPr/>
        <p:txBody>
          <a:bodyPr/>
          <a:lstStyle/>
          <a:p>
            <a:r>
              <a:rPr lang="en-US" dirty="0"/>
              <a:t>Aspects of a Count Program</a:t>
            </a:r>
          </a:p>
        </p:txBody>
      </p:sp>
      <p:sp>
        <p:nvSpPr>
          <p:cNvPr id="3" name="Content Placeholder 2">
            <a:extLst>
              <a:ext uri="{FF2B5EF4-FFF2-40B4-BE49-F238E27FC236}">
                <a16:creationId xmlns:a16="http://schemas.microsoft.com/office/drawing/2014/main" id="{7EDC719C-A2EE-4954-9296-CC848D27E9CA}"/>
              </a:ext>
            </a:extLst>
          </p:cNvPr>
          <p:cNvSpPr>
            <a:spLocks noGrp="1"/>
          </p:cNvSpPr>
          <p:nvPr>
            <p:ph sz="half" idx="1"/>
          </p:nvPr>
        </p:nvSpPr>
        <p:spPr>
          <a:xfrm>
            <a:off x="359507" y="1152143"/>
            <a:ext cx="3778383" cy="3785377"/>
          </a:xfrm>
        </p:spPr>
        <p:txBody>
          <a:bodyPr>
            <a:normAutofit fontScale="85000" lnSpcReduction="20000"/>
          </a:bodyPr>
          <a:lstStyle/>
          <a:p>
            <a:r>
              <a:rPr lang="en-US" dirty="0"/>
              <a:t>Site Selection</a:t>
            </a:r>
          </a:p>
          <a:p>
            <a:pPr lvl="1"/>
            <a:r>
              <a:rPr lang="en-US" dirty="0"/>
              <a:t>Inventory existing data</a:t>
            </a:r>
          </a:p>
          <a:p>
            <a:pPr lvl="1"/>
            <a:r>
              <a:rPr lang="en-US" dirty="0"/>
              <a:t>Continuous counter site selection</a:t>
            </a:r>
          </a:p>
          <a:p>
            <a:pPr lvl="1"/>
            <a:r>
              <a:rPr lang="en-US" dirty="0"/>
              <a:t>Short duration count site selection</a:t>
            </a:r>
          </a:p>
          <a:p>
            <a:pPr lvl="1"/>
            <a:r>
              <a:rPr lang="en-US" dirty="0"/>
              <a:t>System expansion</a:t>
            </a:r>
          </a:p>
          <a:p>
            <a:pPr marL="342900" lvl="1">
              <a:buClr>
                <a:schemeClr val="accent1"/>
              </a:buClr>
            </a:pPr>
            <a:r>
              <a:rPr lang="en-US" sz="2800" dirty="0">
                <a:solidFill>
                  <a:schemeClr val="tx1"/>
                </a:solidFill>
              </a:rPr>
              <a:t>Equipment</a:t>
            </a:r>
          </a:p>
          <a:p>
            <a:pPr marL="708660" lvl="2">
              <a:buClr>
                <a:schemeClr val="accent1"/>
              </a:buClr>
            </a:pPr>
            <a:r>
              <a:rPr lang="en-US" sz="2400" dirty="0">
                <a:solidFill>
                  <a:schemeClr val="tx2"/>
                </a:solidFill>
              </a:rPr>
              <a:t>Selection</a:t>
            </a:r>
          </a:p>
          <a:p>
            <a:pPr marL="708660" lvl="2">
              <a:buClr>
                <a:schemeClr val="accent1"/>
              </a:buClr>
            </a:pPr>
            <a:r>
              <a:rPr lang="en-US" sz="2400" dirty="0">
                <a:solidFill>
                  <a:schemeClr val="tx2"/>
                </a:solidFill>
              </a:rPr>
              <a:t>Installation</a:t>
            </a:r>
          </a:p>
          <a:p>
            <a:pPr marL="708660" lvl="2">
              <a:buClr>
                <a:schemeClr val="accent1"/>
              </a:buClr>
            </a:pPr>
            <a:r>
              <a:rPr lang="en-US" sz="2400" dirty="0">
                <a:solidFill>
                  <a:schemeClr val="tx2"/>
                </a:solidFill>
              </a:rPr>
              <a:t>Validation</a:t>
            </a:r>
          </a:p>
          <a:p>
            <a:pPr marL="708660" lvl="2">
              <a:buClr>
                <a:schemeClr val="accent1"/>
              </a:buClr>
            </a:pPr>
            <a:r>
              <a:rPr lang="en-US" sz="2400" dirty="0">
                <a:solidFill>
                  <a:schemeClr val="tx2"/>
                </a:solidFill>
              </a:rPr>
              <a:t>Maintenance</a:t>
            </a:r>
          </a:p>
        </p:txBody>
      </p:sp>
      <p:sp>
        <p:nvSpPr>
          <p:cNvPr id="5" name="Content Placeholder 4">
            <a:extLst>
              <a:ext uri="{FF2B5EF4-FFF2-40B4-BE49-F238E27FC236}">
                <a16:creationId xmlns:a16="http://schemas.microsoft.com/office/drawing/2014/main" id="{1F2D848F-F277-4C87-9A0D-3B60F37E44AE}"/>
              </a:ext>
            </a:extLst>
          </p:cNvPr>
          <p:cNvSpPr>
            <a:spLocks noGrp="1"/>
          </p:cNvSpPr>
          <p:nvPr>
            <p:ph sz="half" idx="2"/>
          </p:nvPr>
        </p:nvSpPr>
        <p:spPr/>
        <p:txBody>
          <a:bodyPr>
            <a:normAutofit fontScale="85000" lnSpcReduction="20000"/>
          </a:bodyPr>
          <a:lstStyle/>
          <a:p>
            <a:r>
              <a:rPr lang="en-US" dirty="0"/>
              <a:t>Data Management</a:t>
            </a:r>
          </a:p>
          <a:p>
            <a:pPr lvl="1"/>
            <a:r>
              <a:rPr lang="en-US" dirty="0"/>
              <a:t>Quality checking</a:t>
            </a:r>
          </a:p>
          <a:p>
            <a:pPr lvl="1"/>
            <a:r>
              <a:rPr lang="en-US" dirty="0"/>
              <a:t>Site grouping</a:t>
            </a:r>
          </a:p>
          <a:p>
            <a:pPr lvl="1"/>
            <a:r>
              <a:rPr lang="en-US" dirty="0"/>
              <a:t>Temporal adjustment factor creation</a:t>
            </a:r>
          </a:p>
          <a:p>
            <a:pPr lvl="1"/>
            <a:r>
              <a:rPr lang="en-US" dirty="0"/>
              <a:t>Applying temporal adjustment factors</a:t>
            </a:r>
          </a:p>
          <a:p>
            <a:pPr lvl="1"/>
            <a:r>
              <a:rPr lang="en-US" dirty="0"/>
              <a:t>Data sharing</a:t>
            </a:r>
          </a:p>
          <a:p>
            <a:pPr lvl="1"/>
            <a:r>
              <a:rPr lang="en-US" dirty="0"/>
              <a:t>Reporting</a:t>
            </a:r>
          </a:p>
        </p:txBody>
      </p:sp>
      <p:sp>
        <p:nvSpPr>
          <p:cNvPr id="4" name="Slide Number Placeholder 3">
            <a:extLst>
              <a:ext uri="{FF2B5EF4-FFF2-40B4-BE49-F238E27FC236}">
                <a16:creationId xmlns:a16="http://schemas.microsoft.com/office/drawing/2014/main" id="{1C6FA39E-AF3C-4505-88C5-EC013A4D2C1C}"/>
              </a:ext>
            </a:extLst>
          </p:cNvPr>
          <p:cNvSpPr>
            <a:spLocks noGrp="1"/>
          </p:cNvSpPr>
          <p:nvPr>
            <p:ph type="sldNum" sz="quarter" idx="12"/>
          </p:nvPr>
        </p:nvSpPr>
        <p:spPr/>
        <p:txBody>
          <a:bodyPr/>
          <a:lstStyle/>
          <a:p>
            <a:fld id="{588A7B10-5B59-5847-A2D4-DA6B67CC2B64}" type="slidenum">
              <a:rPr lang="en-US" smtClean="0"/>
              <a:t>21</a:t>
            </a:fld>
            <a:endParaRPr lang="en-US"/>
          </a:p>
        </p:txBody>
      </p:sp>
    </p:spTree>
    <p:extLst>
      <p:ext uri="{BB962C8B-B14F-4D97-AF65-F5344CB8AC3E}">
        <p14:creationId xmlns:p14="http://schemas.microsoft.com/office/powerpoint/2010/main" val="34768502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6F5B7-E94E-4373-B0F1-C95474139712}"/>
              </a:ext>
            </a:extLst>
          </p:cNvPr>
          <p:cNvSpPr>
            <a:spLocks noGrp="1"/>
          </p:cNvSpPr>
          <p:nvPr>
            <p:ph type="title"/>
          </p:nvPr>
        </p:nvSpPr>
        <p:spPr>
          <a:xfrm>
            <a:off x="301105" y="83339"/>
            <a:ext cx="7759812" cy="857250"/>
          </a:xfrm>
        </p:spPr>
        <p:txBody>
          <a:bodyPr/>
          <a:lstStyle/>
          <a:p>
            <a:r>
              <a:rPr lang="en-US" sz="3200" dirty="0"/>
              <a:t>Collecting Bicycle and Pedestrian Volume Data</a:t>
            </a:r>
          </a:p>
        </p:txBody>
      </p:sp>
      <p:sp>
        <p:nvSpPr>
          <p:cNvPr id="5" name="Slide Number Placeholder 4">
            <a:extLst>
              <a:ext uri="{FF2B5EF4-FFF2-40B4-BE49-F238E27FC236}">
                <a16:creationId xmlns:a16="http://schemas.microsoft.com/office/drawing/2014/main" id="{393E9021-DE52-4140-B7C7-486F8E76EE5A}"/>
              </a:ext>
            </a:extLst>
          </p:cNvPr>
          <p:cNvSpPr>
            <a:spLocks noGrp="1"/>
          </p:cNvSpPr>
          <p:nvPr>
            <p:ph type="sldNum" sz="quarter" idx="12"/>
          </p:nvPr>
        </p:nvSpPr>
        <p:spPr/>
        <p:txBody>
          <a:bodyPr/>
          <a:lstStyle/>
          <a:p>
            <a:fld id="{588A7B10-5B59-5847-A2D4-DA6B67CC2B64}" type="slidenum">
              <a:rPr lang="en-US" smtClean="0"/>
              <a:t>22</a:t>
            </a:fld>
            <a:endParaRPr lang="en-US"/>
          </a:p>
        </p:txBody>
      </p:sp>
      <p:sp>
        <p:nvSpPr>
          <p:cNvPr id="4" name="Content Placeholder 3">
            <a:extLst>
              <a:ext uri="{FF2B5EF4-FFF2-40B4-BE49-F238E27FC236}">
                <a16:creationId xmlns:a16="http://schemas.microsoft.com/office/drawing/2014/main" id="{2BD15CD4-5E47-4468-84D5-6FABF37AD316}"/>
              </a:ext>
            </a:extLst>
          </p:cNvPr>
          <p:cNvSpPr>
            <a:spLocks noGrp="1"/>
          </p:cNvSpPr>
          <p:nvPr>
            <p:ph sz="half" idx="1"/>
          </p:nvPr>
        </p:nvSpPr>
        <p:spPr>
          <a:xfrm>
            <a:off x="301105" y="1173216"/>
            <a:ext cx="4270895" cy="3970283"/>
          </a:xfrm>
        </p:spPr>
        <p:txBody>
          <a:bodyPr>
            <a:normAutofit fontScale="77500" lnSpcReduction="20000"/>
          </a:bodyPr>
          <a:lstStyle/>
          <a:p>
            <a:r>
              <a:rPr lang="en-US" dirty="0"/>
              <a:t>Types of counts:</a:t>
            </a:r>
          </a:p>
          <a:p>
            <a:pPr lvl="1"/>
            <a:r>
              <a:rPr lang="en-US" dirty="0"/>
              <a:t>Continuous permanent</a:t>
            </a:r>
          </a:p>
          <a:p>
            <a:pPr lvl="2"/>
            <a:r>
              <a:rPr lang="en-US" dirty="0"/>
              <a:t>Record travel patterns over time</a:t>
            </a:r>
          </a:p>
          <a:p>
            <a:pPr lvl="1"/>
            <a:r>
              <a:rPr lang="en-US" dirty="0"/>
              <a:t>Short duration</a:t>
            </a:r>
          </a:p>
          <a:p>
            <a:pPr lvl="2">
              <a:spcAft>
                <a:spcPts val="600"/>
              </a:spcAft>
            </a:pPr>
            <a:r>
              <a:rPr lang="en-US" dirty="0"/>
              <a:t>Record spatial distribution of travel</a:t>
            </a:r>
          </a:p>
          <a:p>
            <a:r>
              <a:rPr lang="en-US" dirty="0"/>
              <a:t>Key Resources:</a:t>
            </a:r>
          </a:p>
          <a:p>
            <a:pPr lvl="1">
              <a:spcAft>
                <a:spcPts val="600"/>
              </a:spcAft>
            </a:pPr>
            <a:r>
              <a:rPr lang="en-US" dirty="0"/>
              <a:t>FHWA Traffic Monitoring Guide, Chapter 4</a:t>
            </a:r>
          </a:p>
          <a:p>
            <a:pPr lvl="1">
              <a:spcAft>
                <a:spcPts val="600"/>
              </a:spcAft>
            </a:pPr>
            <a:r>
              <a:rPr lang="en-US" dirty="0"/>
              <a:t>NCHRP Report 797</a:t>
            </a:r>
          </a:p>
          <a:p>
            <a:pPr lvl="1"/>
            <a:r>
              <a:rPr lang="en-US" dirty="0"/>
              <a:t>Coding Nonmotorized Station Location Information in the 2016 Traffic Monitoring Guide Format</a:t>
            </a:r>
          </a:p>
          <a:p>
            <a:pPr lvl="2"/>
            <a:endParaRPr lang="en-US" dirty="0"/>
          </a:p>
        </p:txBody>
      </p:sp>
      <p:pic>
        <p:nvPicPr>
          <p:cNvPr id="10" name="Picture 9" descr="Cover for Report 797 by the NCHRP titled &quot;Guidebook on Pedestrian and Bicycle Volume Data Collection&quot; ">
            <a:extLst>
              <a:ext uri="{FF2B5EF4-FFF2-40B4-BE49-F238E27FC236}">
                <a16:creationId xmlns:a16="http://schemas.microsoft.com/office/drawing/2014/main" id="{1B1DECCA-253A-4D10-B662-4AC496583570}"/>
              </a:ext>
            </a:extLst>
          </p:cNvPr>
          <p:cNvPicPr>
            <a:picLocks noChangeAspect="1"/>
          </p:cNvPicPr>
          <p:nvPr/>
        </p:nvPicPr>
        <p:blipFill>
          <a:blip r:embed="rId3"/>
          <a:stretch>
            <a:fillRect/>
          </a:stretch>
        </p:blipFill>
        <p:spPr>
          <a:xfrm>
            <a:off x="5954871" y="1108710"/>
            <a:ext cx="2164449" cy="2768481"/>
          </a:xfrm>
          <a:prstGeom prst="rect">
            <a:avLst/>
          </a:prstGeom>
          <a:ln>
            <a:solidFill>
              <a:schemeClr val="tx2"/>
            </a:solidFill>
          </a:ln>
        </p:spPr>
      </p:pic>
      <p:pic>
        <p:nvPicPr>
          <p:cNvPr id="9" name="Picture 8" descr="Cover for a report by the Federal Highway Administration titled &quot;Traffic Monitoring Guide&quot; ">
            <a:extLst>
              <a:ext uri="{FF2B5EF4-FFF2-40B4-BE49-F238E27FC236}">
                <a16:creationId xmlns:a16="http://schemas.microsoft.com/office/drawing/2014/main" id="{8D4953D4-9929-44F8-AB79-6977795A029C}"/>
              </a:ext>
            </a:extLst>
          </p:cNvPr>
          <p:cNvPicPr>
            <a:picLocks noChangeAspect="1"/>
          </p:cNvPicPr>
          <p:nvPr/>
        </p:nvPicPr>
        <p:blipFill>
          <a:blip r:embed="rId4"/>
          <a:stretch>
            <a:fillRect/>
          </a:stretch>
        </p:blipFill>
        <p:spPr>
          <a:xfrm>
            <a:off x="4729388" y="2672697"/>
            <a:ext cx="1599114" cy="2105965"/>
          </a:xfrm>
          <a:prstGeom prst="rect">
            <a:avLst/>
          </a:prstGeom>
          <a:ln>
            <a:solidFill>
              <a:schemeClr val="tx2"/>
            </a:solidFill>
          </a:ln>
        </p:spPr>
      </p:pic>
      <p:pic>
        <p:nvPicPr>
          <p:cNvPr id="6" name="Picture 5" descr="Cover for a report by the Federal Highway Administration titled &quot;Coding Nonmotorized Station Location Information in the 2016 Traffic Monitoring Guide Format&quot;">
            <a:extLst>
              <a:ext uri="{FF2B5EF4-FFF2-40B4-BE49-F238E27FC236}">
                <a16:creationId xmlns:a16="http://schemas.microsoft.com/office/drawing/2014/main" id="{9B1BA2C9-17A9-414C-9BD3-70FFBDE3E7AB}"/>
              </a:ext>
            </a:extLst>
          </p:cNvPr>
          <p:cNvPicPr>
            <a:picLocks noChangeAspect="1"/>
          </p:cNvPicPr>
          <p:nvPr/>
        </p:nvPicPr>
        <p:blipFill>
          <a:blip r:embed="rId5"/>
          <a:stretch>
            <a:fillRect/>
          </a:stretch>
        </p:blipFill>
        <p:spPr>
          <a:xfrm>
            <a:off x="6112259" y="3441412"/>
            <a:ext cx="1599114" cy="1618749"/>
          </a:xfrm>
          <a:prstGeom prst="rect">
            <a:avLst/>
          </a:prstGeom>
          <a:ln>
            <a:solidFill>
              <a:schemeClr val="tx2"/>
            </a:solidFill>
          </a:ln>
        </p:spPr>
      </p:pic>
    </p:spTree>
    <p:extLst>
      <p:ext uri="{BB962C8B-B14F-4D97-AF65-F5344CB8AC3E}">
        <p14:creationId xmlns:p14="http://schemas.microsoft.com/office/powerpoint/2010/main" val="2422541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35F11F-1363-43A6-9367-E5BE86FB5DCA}"/>
              </a:ext>
            </a:extLst>
          </p:cNvPr>
          <p:cNvSpPr>
            <a:spLocks noGrp="1"/>
          </p:cNvSpPr>
          <p:nvPr>
            <p:ph type="title"/>
          </p:nvPr>
        </p:nvSpPr>
        <p:spPr>
          <a:xfrm>
            <a:off x="272002" y="209171"/>
            <a:ext cx="6459304" cy="508810"/>
          </a:xfrm>
        </p:spPr>
        <p:txBody>
          <a:bodyPr/>
          <a:lstStyle/>
          <a:p>
            <a:pPr algn="ctr"/>
            <a:r>
              <a:rPr lang="en-US" dirty="0"/>
              <a:t>Count Recommendations</a:t>
            </a:r>
          </a:p>
        </p:txBody>
      </p:sp>
      <p:sp>
        <p:nvSpPr>
          <p:cNvPr id="3" name="Content Placeholder 2">
            <a:extLst>
              <a:ext uri="{FF2B5EF4-FFF2-40B4-BE49-F238E27FC236}">
                <a16:creationId xmlns:a16="http://schemas.microsoft.com/office/drawing/2014/main" id="{B3C97929-6DBC-4468-AABC-E89159EFE77A}"/>
              </a:ext>
            </a:extLst>
          </p:cNvPr>
          <p:cNvSpPr>
            <a:spLocks noGrp="1"/>
          </p:cNvSpPr>
          <p:nvPr>
            <p:ph sz="half" idx="1"/>
          </p:nvPr>
        </p:nvSpPr>
        <p:spPr>
          <a:xfrm>
            <a:off x="165253" y="914749"/>
            <a:ext cx="5786973" cy="4019580"/>
          </a:xfrm>
        </p:spPr>
        <p:txBody>
          <a:bodyPr>
            <a:noAutofit/>
          </a:bodyPr>
          <a:lstStyle/>
          <a:p>
            <a:r>
              <a:rPr lang="en-US" sz="2000" dirty="0"/>
              <a:t>Use permanent AND short duration counters</a:t>
            </a:r>
          </a:p>
          <a:p>
            <a:r>
              <a:rPr lang="en-US" sz="2000" dirty="0"/>
              <a:t>Selecting continuous counter sites</a:t>
            </a:r>
          </a:p>
          <a:p>
            <a:pPr lvl="1"/>
            <a:r>
              <a:rPr lang="en-US" sz="1800" dirty="0"/>
              <a:t>Factor group: collection of count sites that represent different travel patterns facility types, or volume levels (e.g., commute, recreational)</a:t>
            </a:r>
          </a:p>
          <a:p>
            <a:pPr lvl="1"/>
            <a:r>
              <a:rPr lang="en-US" sz="1800" dirty="0"/>
              <a:t>Minimum 3-5 counters per factor group</a:t>
            </a:r>
          </a:p>
          <a:p>
            <a:r>
              <a:rPr lang="en-US" sz="2000" dirty="0"/>
              <a:t>Short duration counts</a:t>
            </a:r>
            <a:endParaRPr lang="en-US" sz="1800" dirty="0"/>
          </a:p>
          <a:p>
            <a:pPr lvl="1"/>
            <a:r>
              <a:rPr lang="en-US" sz="1800" dirty="0"/>
              <a:t>Collected manually or with a counting device</a:t>
            </a:r>
          </a:p>
          <a:p>
            <a:pPr lvl="1"/>
            <a:r>
              <a:rPr lang="en-US" sz="1800" dirty="0"/>
              <a:t>7 continuous days a week</a:t>
            </a:r>
          </a:p>
          <a:p>
            <a:pPr lvl="1"/>
            <a:r>
              <a:rPr lang="en-US" sz="1800" dirty="0"/>
              <a:t>Count in high volume months</a:t>
            </a:r>
          </a:p>
          <a:p>
            <a:pPr marL="342900" lvl="1">
              <a:buClr>
                <a:schemeClr val="accent1"/>
              </a:buClr>
            </a:pPr>
            <a:r>
              <a:rPr lang="en-US" sz="2000" dirty="0">
                <a:solidFill>
                  <a:schemeClr val="tx1"/>
                </a:solidFill>
              </a:rPr>
              <a:t>Validate equipment</a:t>
            </a:r>
          </a:p>
          <a:p>
            <a:pPr marL="342900" lvl="1">
              <a:buClr>
                <a:schemeClr val="accent1"/>
              </a:buClr>
            </a:pPr>
            <a:r>
              <a:rPr lang="en-US" sz="2000" dirty="0">
                <a:solidFill>
                  <a:schemeClr val="tx1"/>
                </a:solidFill>
              </a:rPr>
              <a:t>Share data!</a:t>
            </a:r>
            <a:endParaRPr lang="en-US" sz="1800" dirty="0">
              <a:solidFill>
                <a:schemeClr val="tx1"/>
              </a:solidFill>
            </a:endParaRPr>
          </a:p>
        </p:txBody>
      </p:sp>
      <p:sp>
        <p:nvSpPr>
          <p:cNvPr id="5" name="Slide Number Placeholder 4">
            <a:extLst>
              <a:ext uri="{FF2B5EF4-FFF2-40B4-BE49-F238E27FC236}">
                <a16:creationId xmlns:a16="http://schemas.microsoft.com/office/drawing/2014/main" id="{E0BB3C63-C527-4A29-901F-E72999185754}"/>
              </a:ext>
            </a:extLst>
          </p:cNvPr>
          <p:cNvSpPr>
            <a:spLocks noGrp="1"/>
          </p:cNvSpPr>
          <p:nvPr>
            <p:ph type="sldNum" sz="quarter" idx="12"/>
          </p:nvPr>
        </p:nvSpPr>
        <p:spPr/>
        <p:txBody>
          <a:bodyPr/>
          <a:lstStyle/>
          <a:p>
            <a:fld id="{588A7B10-5B59-5847-A2D4-DA6B67CC2B64}" type="slidenum">
              <a:rPr lang="en-US" smtClean="0"/>
              <a:t>23</a:t>
            </a:fld>
            <a:endParaRPr lang="en-US"/>
          </a:p>
        </p:txBody>
      </p:sp>
      <p:sp>
        <p:nvSpPr>
          <p:cNvPr id="11" name="Rectangle 10">
            <a:extLst>
              <a:ext uri="{FF2B5EF4-FFF2-40B4-BE49-F238E27FC236}">
                <a16:creationId xmlns:a16="http://schemas.microsoft.com/office/drawing/2014/main" id="{0299E530-3C95-48B9-BDB2-2F6DE6A74F86}"/>
              </a:ext>
            </a:extLst>
          </p:cNvPr>
          <p:cNvSpPr/>
          <p:nvPr/>
        </p:nvSpPr>
        <p:spPr>
          <a:xfrm>
            <a:off x="5841045" y="4090251"/>
            <a:ext cx="2375971" cy="253916"/>
          </a:xfrm>
          <a:prstGeom prst="rect">
            <a:avLst/>
          </a:prstGeom>
        </p:spPr>
        <p:txBody>
          <a:bodyPr wrap="none">
            <a:spAutoFit/>
          </a:bodyPr>
          <a:lstStyle/>
          <a:p>
            <a:pPr algn="r"/>
            <a:r>
              <a:rPr lang="en-US" sz="1050" i="1" dirty="0"/>
              <a:t>Pedbikeimages.org – Krista Nordback</a:t>
            </a:r>
          </a:p>
        </p:txBody>
      </p:sp>
      <p:pic>
        <p:nvPicPr>
          <p:cNvPr id="7" name="Picture 6" descr="A pedestrian walks past an inductive loop bicycle counter and passive infrared counter on a sidewalk in Chapel Hill, NC">
            <a:extLst>
              <a:ext uri="{FF2B5EF4-FFF2-40B4-BE49-F238E27FC236}">
                <a16:creationId xmlns:a16="http://schemas.microsoft.com/office/drawing/2014/main" id="{8DB8A7FA-3984-4942-BFF3-5EE07E9A769E}"/>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29801" t="14986" r="39271" b="21392"/>
          <a:stretch/>
        </p:blipFill>
        <p:spPr>
          <a:xfrm rot="5400000">
            <a:off x="5940086" y="1870891"/>
            <a:ext cx="1754910" cy="2707509"/>
          </a:xfrm>
          <a:prstGeom prst="rect">
            <a:avLst/>
          </a:prstGeom>
        </p:spPr>
      </p:pic>
    </p:spTree>
    <p:extLst>
      <p:ext uri="{BB962C8B-B14F-4D97-AF65-F5344CB8AC3E}">
        <p14:creationId xmlns:p14="http://schemas.microsoft.com/office/powerpoint/2010/main" val="27177797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E2DBE6-82D6-4B50-8ECC-3B36F84A06E3}"/>
              </a:ext>
            </a:extLst>
          </p:cNvPr>
          <p:cNvSpPr>
            <a:spLocks noGrp="1"/>
          </p:cNvSpPr>
          <p:nvPr>
            <p:ph type="title"/>
          </p:nvPr>
        </p:nvSpPr>
        <p:spPr/>
        <p:txBody>
          <a:bodyPr/>
          <a:lstStyle/>
          <a:p>
            <a:r>
              <a:rPr lang="en-US" dirty="0"/>
              <a:t>Counting Technology</a:t>
            </a:r>
          </a:p>
        </p:txBody>
      </p:sp>
      <p:sp>
        <p:nvSpPr>
          <p:cNvPr id="4" name="Text Placeholder 3">
            <a:extLst>
              <a:ext uri="{FF2B5EF4-FFF2-40B4-BE49-F238E27FC236}">
                <a16:creationId xmlns:a16="http://schemas.microsoft.com/office/drawing/2014/main" id="{825F855C-5C3E-4CB5-83CB-17A0AA02A70B}"/>
              </a:ext>
            </a:extLst>
          </p:cNvPr>
          <p:cNvSpPr>
            <a:spLocks noGrp="1"/>
          </p:cNvSpPr>
          <p:nvPr>
            <p:ph type="body" idx="1"/>
          </p:nvPr>
        </p:nvSpPr>
        <p:spPr/>
        <p:txBody>
          <a:bodyPr/>
          <a:lstStyle/>
          <a:p>
            <a:r>
              <a:rPr lang="en-US" dirty="0"/>
              <a:t>Inductive Loop</a:t>
            </a:r>
          </a:p>
        </p:txBody>
      </p:sp>
      <p:sp>
        <p:nvSpPr>
          <p:cNvPr id="6" name="Text Placeholder 5">
            <a:extLst>
              <a:ext uri="{FF2B5EF4-FFF2-40B4-BE49-F238E27FC236}">
                <a16:creationId xmlns:a16="http://schemas.microsoft.com/office/drawing/2014/main" id="{A4EBFB54-E35E-41F8-8C15-BBAA2D470D53}"/>
              </a:ext>
            </a:extLst>
          </p:cNvPr>
          <p:cNvSpPr>
            <a:spLocks noGrp="1"/>
          </p:cNvSpPr>
          <p:nvPr>
            <p:ph type="body" sz="quarter" idx="3"/>
          </p:nvPr>
        </p:nvSpPr>
        <p:spPr/>
        <p:txBody>
          <a:bodyPr/>
          <a:lstStyle/>
          <a:p>
            <a:r>
              <a:rPr lang="en-US" dirty="0"/>
              <a:t>Piezoelectric</a:t>
            </a:r>
          </a:p>
        </p:txBody>
      </p:sp>
      <p:sp>
        <p:nvSpPr>
          <p:cNvPr id="2" name="Slide Number Placeholder 1">
            <a:extLst>
              <a:ext uri="{FF2B5EF4-FFF2-40B4-BE49-F238E27FC236}">
                <a16:creationId xmlns:a16="http://schemas.microsoft.com/office/drawing/2014/main" id="{4D115953-D836-4FC1-87BB-ED422F3DBE23}"/>
              </a:ext>
            </a:extLst>
          </p:cNvPr>
          <p:cNvSpPr>
            <a:spLocks noGrp="1"/>
          </p:cNvSpPr>
          <p:nvPr>
            <p:ph type="sldNum" sz="quarter" idx="12"/>
          </p:nvPr>
        </p:nvSpPr>
        <p:spPr/>
        <p:txBody>
          <a:bodyPr/>
          <a:lstStyle/>
          <a:p>
            <a:fld id="{588A7B10-5B59-5847-A2D4-DA6B67CC2B64}" type="slidenum">
              <a:rPr lang="en-US" smtClean="0"/>
              <a:t>24</a:t>
            </a:fld>
            <a:endParaRPr lang="en-US"/>
          </a:p>
        </p:txBody>
      </p:sp>
      <p:pic>
        <p:nvPicPr>
          <p:cNvPr id="3076" name="Picture 4" descr="Inductive loop bicycle counter combined with passive infrared pedestrian counter on a path in Arlington, Virginia">
            <a:extLst>
              <a:ext uri="{FF2B5EF4-FFF2-40B4-BE49-F238E27FC236}">
                <a16:creationId xmlns:a16="http://schemas.microsoft.com/office/drawing/2014/main" id="{6CCEEF17-8868-4E3F-9C4E-BE66D12E0CDE}"/>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358775" y="1740694"/>
            <a:ext cx="365760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Bicycle counts from a permanent piezoelectric bicycle counter (combined with passive infrared pedestrian and bicycle counter) being validated using pre-calibrated a pneumatic tube counter on a path in Portland, Oregon">
            <a:extLst>
              <a:ext uri="{FF2B5EF4-FFF2-40B4-BE49-F238E27FC236}">
                <a16:creationId xmlns:a16="http://schemas.microsoft.com/office/drawing/2014/main" id="{A99FF6EF-03B6-4ED4-AC9D-9352D32BCA91}"/>
              </a:ext>
            </a:extLst>
          </p:cNvPr>
          <p:cNvPicPr>
            <a:picLocks noGrp="1" noChangeAspect="1" noChangeArrowheads="1"/>
          </p:cNvPicPr>
          <p:nvPr>
            <p:ph sz="quarter" idx="4"/>
          </p:nvPr>
        </p:nvPicPr>
        <p:blipFill>
          <a:blip r:embed="rId4">
            <a:extLst>
              <a:ext uri="{28A0092B-C50C-407E-A947-70E740481C1C}">
                <a14:useLocalDpi xmlns:a14="http://schemas.microsoft.com/office/drawing/2010/main" val="0"/>
              </a:ext>
            </a:extLst>
          </a:blip>
          <a:srcRect/>
          <a:stretch>
            <a:fillRect/>
          </a:stretch>
        </p:blipFill>
        <p:spPr bwMode="auto">
          <a:xfrm>
            <a:off x="4321175" y="1740694"/>
            <a:ext cx="3657600" cy="27432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065EE022-9FC1-4F91-8117-F54199FE8081}"/>
              </a:ext>
            </a:extLst>
          </p:cNvPr>
          <p:cNvSpPr/>
          <p:nvPr/>
        </p:nvSpPr>
        <p:spPr>
          <a:xfrm>
            <a:off x="5684173" y="4483894"/>
            <a:ext cx="2366353" cy="253916"/>
          </a:xfrm>
          <a:prstGeom prst="rect">
            <a:avLst/>
          </a:prstGeom>
        </p:spPr>
        <p:txBody>
          <a:bodyPr wrap="none">
            <a:spAutoFit/>
          </a:bodyPr>
          <a:lstStyle/>
          <a:p>
            <a:pPr algn="r"/>
            <a:r>
              <a:rPr lang="en-US" sz="1050" i="1" dirty="0"/>
              <a:t>pedbikeimages.org – Krista Nordback</a:t>
            </a:r>
          </a:p>
        </p:txBody>
      </p:sp>
    </p:spTree>
    <p:extLst>
      <p:ext uri="{BB962C8B-B14F-4D97-AF65-F5344CB8AC3E}">
        <p14:creationId xmlns:p14="http://schemas.microsoft.com/office/powerpoint/2010/main" val="924532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6E755-CB02-4C85-9222-5B418188600E}"/>
              </a:ext>
            </a:extLst>
          </p:cNvPr>
          <p:cNvSpPr>
            <a:spLocks noGrp="1"/>
          </p:cNvSpPr>
          <p:nvPr>
            <p:ph type="title"/>
          </p:nvPr>
        </p:nvSpPr>
        <p:spPr>
          <a:xfrm>
            <a:off x="271373" y="120015"/>
            <a:ext cx="8074588" cy="857250"/>
          </a:xfrm>
        </p:spPr>
        <p:txBody>
          <a:bodyPr/>
          <a:lstStyle/>
          <a:p>
            <a:r>
              <a:rPr lang="en-US" sz="4400" dirty="0"/>
              <a:t>Getting to AAD</a:t>
            </a:r>
            <a:r>
              <a:rPr lang="en-US" sz="4400" u="sng" dirty="0"/>
              <a:t>P</a:t>
            </a:r>
            <a:r>
              <a:rPr lang="en-US" sz="4400" dirty="0"/>
              <a:t>T and AAD</a:t>
            </a:r>
            <a:r>
              <a:rPr lang="en-US" sz="4400" u="sng" dirty="0"/>
              <a:t>B</a:t>
            </a:r>
            <a:r>
              <a:rPr lang="en-US" sz="4400" dirty="0"/>
              <a:t>T</a:t>
            </a:r>
          </a:p>
        </p:txBody>
      </p:sp>
      <p:sp>
        <p:nvSpPr>
          <p:cNvPr id="3" name="Content Placeholder 2">
            <a:extLst>
              <a:ext uri="{FF2B5EF4-FFF2-40B4-BE49-F238E27FC236}">
                <a16:creationId xmlns:a16="http://schemas.microsoft.com/office/drawing/2014/main" id="{120DF809-33EE-4AE7-AB2E-9F9914E4A259}"/>
              </a:ext>
            </a:extLst>
          </p:cNvPr>
          <p:cNvSpPr>
            <a:spLocks noGrp="1"/>
          </p:cNvSpPr>
          <p:nvPr>
            <p:ph sz="half" idx="1"/>
          </p:nvPr>
        </p:nvSpPr>
        <p:spPr>
          <a:xfrm>
            <a:off x="271194" y="1095899"/>
            <a:ext cx="5276565" cy="3757578"/>
          </a:xfrm>
        </p:spPr>
        <p:txBody>
          <a:bodyPr>
            <a:normAutofit fontScale="92500"/>
          </a:bodyPr>
          <a:lstStyle/>
          <a:p>
            <a:r>
              <a:rPr lang="en-US" sz="2400" dirty="0"/>
              <a:t>Continuous count stations: permanent counting sites that provide data continuously (24 hours, 7 days a week)</a:t>
            </a:r>
          </a:p>
          <a:p>
            <a:r>
              <a:rPr lang="en-US" sz="2400" dirty="0"/>
              <a:t>Enough data to allow calculation of accurate adjustment factors </a:t>
            </a:r>
          </a:p>
          <a:p>
            <a:pPr lvl="1"/>
            <a:r>
              <a:rPr lang="en-US" sz="2000" dirty="0"/>
              <a:t>Time of day</a:t>
            </a:r>
          </a:p>
          <a:p>
            <a:pPr lvl="1"/>
            <a:r>
              <a:rPr lang="en-US" sz="2000" dirty="0"/>
              <a:t>Day of week</a:t>
            </a:r>
          </a:p>
          <a:p>
            <a:pPr lvl="1"/>
            <a:r>
              <a:rPr lang="en-US" sz="2000" dirty="0"/>
              <a:t>Monthly</a:t>
            </a:r>
          </a:p>
          <a:p>
            <a:r>
              <a:rPr lang="en-US" sz="2400" dirty="0"/>
              <a:t>Temporal adjustment factors are applied to short duration counts</a:t>
            </a:r>
          </a:p>
        </p:txBody>
      </p:sp>
      <p:sp>
        <p:nvSpPr>
          <p:cNvPr id="5" name="Slide Number Placeholder 4">
            <a:extLst>
              <a:ext uri="{FF2B5EF4-FFF2-40B4-BE49-F238E27FC236}">
                <a16:creationId xmlns:a16="http://schemas.microsoft.com/office/drawing/2014/main" id="{04AC329B-4CED-4AF6-8190-9A15969700A5}"/>
              </a:ext>
            </a:extLst>
          </p:cNvPr>
          <p:cNvSpPr>
            <a:spLocks noGrp="1"/>
          </p:cNvSpPr>
          <p:nvPr>
            <p:ph type="sldNum" sz="quarter" idx="12"/>
          </p:nvPr>
        </p:nvSpPr>
        <p:spPr/>
        <p:txBody>
          <a:bodyPr/>
          <a:lstStyle/>
          <a:p>
            <a:fld id="{588A7B10-5B59-5847-A2D4-DA6B67CC2B64}" type="slidenum">
              <a:rPr lang="en-US" smtClean="0"/>
              <a:t>25</a:t>
            </a:fld>
            <a:endParaRPr lang="en-US"/>
          </a:p>
        </p:txBody>
      </p:sp>
      <p:pic>
        <p:nvPicPr>
          <p:cNvPr id="2050" name="Picture 2" descr="A bicyclist in a protected bike lane rides past a permanent counter used for AADBT data collection">
            <a:extLst>
              <a:ext uri="{FF2B5EF4-FFF2-40B4-BE49-F238E27FC236}">
                <a16:creationId xmlns:a16="http://schemas.microsoft.com/office/drawing/2014/main" id="{077762A5-99A3-47E3-A912-B430ADA49534}"/>
              </a:ext>
            </a:extLst>
          </p:cNvPr>
          <p:cNvPicPr>
            <a:picLocks noChangeAspect="1" noChangeArrowheads="1"/>
          </p:cNvPicPr>
          <p:nvPr/>
        </p:nvPicPr>
        <p:blipFill rotWithShape="1">
          <a:blip r:embed="rId3"/>
          <a:srcRect l="12270" r="18697"/>
          <a:stretch/>
        </p:blipFill>
        <p:spPr bwMode="auto">
          <a:xfrm>
            <a:off x="5547759" y="2211136"/>
            <a:ext cx="2541281" cy="276097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1E9CEA4D-5A23-472F-AE7A-DDFC1EBB63B1}"/>
              </a:ext>
            </a:extLst>
          </p:cNvPr>
          <p:cNvSpPr/>
          <p:nvPr/>
        </p:nvSpPr>
        <p:spPr>
          <a:xfrm rot="16200000">
            <a:off x="6782461" y="3490422"/>
            <a:ext cx="2812210" cy="253916"/>
          </a:xfrm>
          <a:prstGeom prst="rect">
            <a:avLst/>
          </a:prstGeom>
        </p:spPr>
        <p:txBody>
          <a:bodyPr wrap="square">
            <a:spAutoFit/>
          </a:bodyPr>
          <a:lstStyle/>
          <a:p>
            <a:r>
              <a:rPr lang="en-US" altLang="en-US" sz="1050" i="1" dirty="0"/>
              <a:t>Pedbikeimages.org - </a:t>
            </a:r>
            <a:r>
              <a:rPr lang="en-US" altLang="en-US" sz="1050" i="1" dirty="0" err="1"/>
              <a:t>PeopleForBikes</a:t>
            </a:r>
            <a:endParaRPr lang="en-US" sz="1050" i="1" dirty="0"/>
          </a:p>
        </p:txBody>
      </p:sp>
    </p:spTree>
    <p:extLst>
      <p:ext uri="{BB962C8B-B14F-4D97-AF65-F5344CB8AC3E}">
        <p14:creationId xmlns:p14="http://schemas.microsoft.com/office/powerpoint/2010/main" val="19190736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6F5B7-E94E-4373-B0F1-C95474139712}"/>
              </a:ext>
            </a:extLst>
          </p:cNvPr>
          <p:cNvSpPr>
            <a:spLocks noGrp="1"/>
          </p:cNvSpPr>
          <p:nvPr>
            <p:ph type="title"/>
          </p:nvPr>
        </p:nvSpPr>
        <p:spPr>
          <a:xfrm>
            <a:off x="359508" y="251460"/>
            <a:ext cx="7620000" cy="857250"/>
          </a:xfrm>
        </p:spPr>
        <p:txBody>
          <a:bodyPr/>
          <a:lstStyle/>
          <a:p>
            <a:r>
              <a:rPr lang="en-US" sz="3200" dirty="0"/>
              <a:t>Example Manual Counts: National Bicycle and Pedestrian Documentation Project</a:t>
            </a:r>
          </a:p>
        </p:txBody>
      </p:sp>
      <p:sp>
        <p:nvSpPr>
          <p:cNvPr id="5" name="Slide Number Placeholder 4">
            <a:extLst>
              <a:ext uri="{FF2B5EF4-FFF2-40B4-BE49-F238E27FC236}">
                <a16:creationId xmlns:a16="http://schemas.microsoft.com/office/drawing/2014/main" id="{393E9021-DE52-4140-B7C7-486F8E76EE5A}"/>
              </a:ext>
            </a:extLst>
          </p:cNvPr>
          <p:cNvSpPr>
            <a:spLocks noGrp="1"/>
          </p:cNvSpPr>
          <p:nvPr>
            <p:ph type="sldNum" sz="quarter" idx="12"/>
          </p:nvPr>
        </p:nvSpPr>
        <p:spPr/>
        <p:txBody>
          <a:bodyPr/>
          <a:lstStyle/>
          <a:p>
            <a:fld id="{588A7B10-5B59-5847-A2D4-DA6B67CC2B64}" type="slidenum">
              <a:rPr lang="en-US" smtClean="0"/>
              <a:t>26</a:t>
            </a:fld>
            <a:endParaRPr lang="en-US"/>
          </a:p>
        </p:txBody>
      </p:sp>
      <p:sp>
        <p:nvSpPr>
          <p:cNvPr id="4" name="Content Placeholder 3">
            <a:extLst>
              <a:ext uri="{FF2B5EF4-FFF2-40B4-BE49-F238E27FC236}">
                <a16:creationId xmlns:a16="http://schemas.microsoft.com/office/drawing/2014/main" id="{2BD15CD4-5E47-4468-84D5-6FABF37AD316}"/>
              </a:ext>
            </a:extLst>
          </p:cNvPr>
          <p:cNvSpPr>
            <a:spLocks noGrp="1"/>
          </p:cNvSpPr>
          <p:nvPr>
            <p:ph sz="half" idx="1"/>
          </p:nvPr>
        </p:nvSpPr>
        <p:spPr>
          <a:xfrm>
            <a:off x="359508" y="1344058"/>
            <a:ext cx="4591183" cy="3547982"/>
          </a:xfrm>
        </p:spPr>
        <p:txBody>
          <a:bodyPr>
            <a:normAutofit/>
          </a:bodyPr>
          <a:lstStyle/>
          <a:p>
            <a:r>
              <a:rPr lang="en-US" sz="2400" dirty="0"/>
              <a:t>Short duration counts (project or cyclic)</a:t>
            </a:r>
          </a:p>
          <a:p>
            <a:r>
              <a:rPr lang="en-US" sz="2400" dirty="0"/>
              <a:t>2 hours</a:t>
            </a:r>
          </a:p>
          <a:p>
            <a:r>
              <a:rPr lang="en-US" sz="2400" dirty="0"/>
              <a:t>5 to 7 PM</a:t>
            </a:r>
          </a:p>
          <a:p>
            <a:r>
              <a:rPr lang="en-US" sz="2400" dirty="0"/>
              <a:t>Tues., Wed., or Thurs. in mid-September</a:t>
            </a:r>
          </a:p>
          <a:p>
            <a:endParaRPr lang="en-US" sz="2400" dirty="0"/>
          </a:p>
          <a:p>
            <a:pPr marL="114300" indent="0" algn="ctr">
              <a:buNone/>
            </a:pPr>
            <a:r>
              <a:rPr lang="en-US" dirty="0">
                <a:solidFill>
                  <a:schemeClr val="tx2"/>
                </a:solidFill>
              </a:rPr>
              <a:t>bikepeddocumentation.org</a:t>
            </a:r>
            <a:endParaRPr lang="en-US" sz="3200" dirty="0">
              <a:solidFill>
                <a:schemeClr val="tx2"/>
              </a:solidFill>
            </a:endParaRPr>
          </a:p>
        </p:txBody>
      </p:sp>
      <p:pic>
        <p:nvPicPr>
          <p:cNvPr id="11" name="Picture 4" descr="Two people hold clipboards with manual bicycle and pedestrian count sheets attached ">
            <a:extLst>
              <a:ext uri="{FF2B5EF4-FFF2-40B4-BE49-F238E27FC236}">
                <a16:creationId xmlns:a16="http://schemas.microsoft.com/office/drawing/2014/main" id="{4F68FB13-D273-4C22-BA35-F175B2A6C0F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04748" y="1408093"/>
            <a:ext cx="3023972" cy="2267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a:extLst>
              <a:ext uri="{FF2B5EF4-FFF2-40B4-BE49-F238E27FC236}">
                <a16:creationId xmlns:a16="http://schemas.microsoft.com/office/drawing/2014/main" id="{97703DC2-37AB-44A2-B7EB-2E19266F0B07}"/>
              </a:ext>
            </a:extLst>
          </p:cNvPr>
          <p:cNvSpPr/>
          <p:nvPr/>
        </p:nvSpPr>
        <p:spPr>
          <a:xfrm>
            <a:off x="6011263" y="3676072"/>
            <a:ext cx="2217457" cy="253916"/>
          </a:xfrm>
          <a:prstGeom prst="rect">
            <a:avLst/>
          </a:prstGeom>
        </p:spPr>
        <p:txBody>
          <a:bodyPr wrap="square">
            <a:spAutoFit/>
          </a:bodyPr>
          <a:lstStyle/>
          <a:p>
            <a:pPr algn="r"/>
            <a:r>
              <a:rPr lang="en-US" altLang="en-US" sz="1050" i="1" dirty="0"/>
              <a:t>Robert Schneider</a:t>
            </a:r>
            <a:endParaRPr lang="en-US" sz="1050" i="1" dirty="0"/>
          </a:p>
        </p:txBody>
      </p:sp>
    </p:spTree>
    <p:extLst>
      <p:ext uri="{BB962C8B-B14F-4D97-AF65-F5344CB8AC3E}">
        <p14:creationId xmlns:p14="http://schemas.microsoft.com/office/powerpoint/2010/main" val="19439798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6E755-CB02-4C85-9222-5B418188600E}"/>
              </a:ext>
            </a:extLst>
          </p:cNvPr>
          <p:cNvSpPr>
            <a:spLocks noGrp="1"/>
          </p:cNvSpPr>
          <p:nvPr>
            <p:ph type="title"/>
          </p:nvPr>
        </p:nvSpPr>
        <p:spPr>
          <a:xfrm>
            <a:off x="271373" y="120015"/>
            <a:ext cx="8074588" cy="857250"/>
          </a:xfrm>
        </p:spPr>
        <p:txBody>
          <a:bodyPr/>
          <a:lstStyle/>
          <a:p>
            <a:r>
              <a:rPr lang="en-US" sz="3200" dirty="0"/>
              <a:t>Example: Using Volume Data for Safety Analysis</a:t>
            </a:r>
          </a:p>
        </p:txBody>
      </p:sp>
      <p:sp>
        <p:nvSpPr>
          <p:cNvPr id="3" name="Content Placeholder 2">
            <a:extLst>
              <a:ext uri="{FF2B5EF4-FFF2-40B4-BE49-F238E27FC236}">
                <a16:creationId xmlns:a16="http://schemas.microsoft.com/office/drawing/2014/main" id="{120DF809-33EE-4AE7-AB2E-9F9914E4A259}"/>
              </a:ext>
            </a:extLst>
          </p:cNvPr>
          <p:cNvSpPr>
            <a:spLocks noGrp="1"/>
          </p:cNvSpPr>
          <p:nvPr>
            <p:ph sz="half" idx="1"/>
          </p:nvPr>
        </p:nvSpPr>
        <p:spPr>
          <a:xfrm>
            <a:off x="363557" y="837283"/>
            <a:ext cx="4113552" cy="3757578"/>
          </a:xfrm>
        </p:spPr>
        <p:txBody>
          <a:bodyPr>
            <a:normAutofit/>
          </a:bodyPr>
          <a:lstStyle/>
          <a:p>
            <a:r>
              <a:rPr lang="en-US" sz="2200" dirty="0"/>
              <a:t>Continuous counts at three locations on a university campus</a:t>
            </a:r>
          </a:p>
          <a:p>
            <a:r>
              <a:rPr lang="en-US" sz="2200" dirty="0"/>
              <a:t>Two-hour manual counts at all 22 intersections on campus</a:t>
            </a:r>
          </a:p>
          <a:p>
            <a:r>
              <a:rPr lang="en-US" sz="2200" dirty="0"/>
              <a:t>Extrapolated volume estimates and compared with reported crashes at intersections</a:t>
            </a:r>
          </a:p>
        </p:txBody>
      </p:sp>
      <p:sp>
        <p:nvSpPr>
          <p:cNvPr id="5" name="Slide Number Placeholder 4">
            <a:extLst>
              <a:ext uri="{FF2B5EF4-FFF2-40B4-BE49-F238E27FC236}">
                <a16:creationId xmlns:a16="http://schemas.microsoft.com/office/drawing/2014/main" id="{04AC329B-4CED-4AF6-8190-9A15969700A5}"/>
              </a:ext>
            </a:extLst>
          </p:cNvPr>
          <p:cNvSpPr>
            <a:spLocks noGrp="1"/>
          </p:cNvSpPr>
          <p:nvPr>
            <p:ph type="sldNum" sz="quarter" idx="12"/>
          </p:nvPr>
        </p:nvSpPr>
        <p:spPr/>
        <p:txBody>
          <a:bodyPr/>
          <a:lstStyle/>
          <a:p>
            <a:fld id="{588A7B10-5B59-5847-A2D4-DA6B67CC2B64}" type="slidenum">
              <a:rPr lang="en-US" smtClean="0"/>
              <a:t>27</a:t>
            </a:fld>
            <a:endParaRPr lang="en-US"/>
          </a:p>
        </p:txBody>
      </p:sp>
      <p:pic>
        <p:nvPicPr>
          <p:cNvPr id="4" name="Picture 3" descr="Bar chart. The x-axis shows the Time of Day, and the y-axis shows the Reported Pedestrian Crashes; and the Estimated Crossing Volume (x10M). The Estimated Crossing Volume has a mostly standard distribution, with the highest volume at 12:00 through 13:59 (around 5.5 million). The Reported Pedestrian Crashes has a spike which peaks from18:00-19:59 at 14, even though that is not the highest estimated crossing volume. ">
            <a:extLst>
              <a:ext uri="{FF2B5EF4-FFF2-40B4-BE49-F238E27FC236}">
                <a16:creationId xmlns:a16="http://schemas.microsoft.com/office/drawing/2014/main" id="{212EA861-4864-418F-BAB2-D5A2D655FBDD}"/>
              </a:ext>
            </a:extLst>
          </p:cNvPr>
          <p:cNvPicPr>
            <a:picLocks noChangeAspect="1"/>
          </p:cNvPicPr>
          <p:nvPr/>
        </p:nvPicPr>
        <p:blipFill>
          <a:blip r:embed="rId3"/>
          <a:stretch>
            <a:fillRect/>
          </a:stretch>
        </p:blipFill>
        <p:spPr>
          <a:xfrm>
            <a:off x="4666893" y="837283"/>
            <a:ext cx="3269101" cy="4269993"/>
          </a:xfrm>
          <a:prstGeom prst="rect">
            <a:avLst/>
          </a:prstGeom>
        </p:spPr>
      </p:pic>
      <p:sp>
        <p:nvSpPr>
          <p:cNvPr id="8" name="Rectangle 7">
            <a:extLst>
              <a:ext uri="{FF2B5EF4-FFF2-40B4-BE49-F238E27FC236}">
                <a16:creationId xmlns:a16="http://schemas.microsoft.com/office/drawing/2014/main" id="{5746F9DC-A5D9-408D-B5E8-6A4A12114857}"/>
              </a:ext>
            </a:extLst>
          </p:cNvPr>
          <p:cNvSpPr/>
          <p:nvPr/>
        </p:nvSpPr>
        <p:spPr>
          <a:xfrm rot="16200000">
            <a:off x="6116269" y="3033633"/>
            <a:ext cx="3893369" cy="253916"/>
          </a:xfrm>
          <a:prstGeom prst="rect">
            <a:avLst/>
          </a:prstGeom>
        </p:spPr>
        <p:txBody>
          <a:bodyPr wrap="square">
            <a:spAutoFit/>
          </a:bodyPr>
          <a:lstStyle/>
          <a:p>
            <a:r>
              <a:rPr lang="en-US" altLang="en-US" sz="1050" i="1" dirty="0"/>
              <a:t>Schneider, Grembek, </a:t>
            </a:r>
            <a:r>
              <a:rPr lang="en-US" altLang="en-US" sz="1050" i="1" dirty="0" err="1"/>
              <a:t>Braughton</a:t>
            </a:r>
            <a:r>
              <a:rPr lang="en-US" altLang="en-US" sz="1050" i="1" dirty="0"/>
              <a:t> (2013) via NCHRP 797</a:t>
            </a:r>
            <a:endParaRPr lang="en-US" sz="1050" i="1" dirty="0"/>
          </a:p>
        </p:txBody>
      </p:sp>
    </p:spTree>
    <p:extLst>
      <p:ext uri="{BB962C8B-B14F-4D97-AF65-F5344CB8AC3E}">
        <p14:creationId xmlns:p14="http://schemas.microsoft.com/office/powerpoint/2010/main" val="17369184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BF241D-7C13-425E-BC5D-18B62DA93926}"/>
              </a:ext>
            </a:extLst>
          </p:cNvPr>
          <p:cNvSpPr>
            <a:spLocks noGrp="1"/>
          </p:cNvSpPr>
          <p:nvPr>
            <p:ph type="title"/>
          </p:nvPr>
        </p:nvSpPr>
        <p:spPr>
          <a:xfrm>
            <a:off x="359508" y="205979"/>
            <a:ext cx="8074588" cy="857250"/>
          </a:xfrm>
        </p:spPr>
        <p:txBody>
          <a:bodyPr/>
          <a:lstStyle/>
          <a:p>
            <a:r>
              <a:rPr lang="en-US" dirty="0"/>
              <a:t>What About Other Users?</a:t>
            </a:r>
          </a:p>
        </p:txBody>
      </p:sp>
      <p:sp>
        <p:nvSpPr>
          <p:cNvPr id="3" name="Content Placeholder 2">
            <a:extLst>
              <a:ext uri="{FF2B5EF4-FFF2-40B4-BE49-F238E27FC236}">
                <a16:creationId xmlns:a16="http://schemas.microsoft.com/office/drawing/2014/main" id="{3B69A7FA-498B-4C49-82A0-71A4A721CA20}"/>
              </a:ext>
            </a:extLst>
          </p:cNvPr>
          <p:cNvSpPr>
            <a:spLocks noGrp="1"/>
          </p:cNvSpPr>
          <p:nvPr>
            <p:ph sz="half" idx="1"/>
          </p:nvPr>
        </p:nvSpPr>
        <p:spPr>
          <a:xfrm>
            <a:off x="83109" y="1152143"/>
            <a:ext cx="7473631" cy="3785377"/>
          </a:xfrm>
        </p:spPr>
        <p:txBody>
          <a:bodyPr>
            <a:normAutofit fontScale="92500" lnSpcReduction="10000"/>
          </a:bodyPr>
          <a:lstStyle/>
          <a:p>
            <a:pPr marL="114300" indent="0" algn="ctr">
              <a:buNone/>
            </a:pPr>
            <a:r>
              <a:rPr lang="en-US" i="1" dirty="0"/>
              <a:t>Scooters, tandem bicycle, recumbent bicycles, cargo bicycle, strollers, </a:t>
            </a:r>
            <a:r>
              <a:rPr lang="en-US" i="1" dirty="0" err="1"/>
              <a:t>Segways</a:t>
            </a:r>
            <a:r>
              <a:rPr lang="en-US" i="1" dirty="0"/>
              <a:t>, bike taxis….</a:t>
            </a:r>
          </a:p>
          <a:p>
            <a:endParaRPr lang="en-US" dirty="0"/>
          </a:p>
          <a:p>
            <a:r>
              <a:rPr lang="en-US" dirty="0"/>
              <a:t>Consider how other users would be categorized for manual counts and captured (or not) by continuous counters</a:t>
            </a:r>
          </a:p>
          <a:p>
            <a:r>
              <a:rPr lang="en-US" dirty="0"/>
              <a:t>Most important: a consistent approach</a:t>
            </a:r>
          </a:p>
          <a:p>
            <a:r>
              <a:rPr lang="en-US" dirty="0"/>
              <a:t>Example: Metro (Los Angles) suggests counting push scooters with pedestrians</a:t>
            </a:r>
          </a:p>
          <a:p>
            <a:endParaRPr lang="en-US" dirty="0"/>
          </a:p>
        </p:txBody>
      </p:sp>
      <p:sp>
        <p:nvSpPr>
          <p:cNvPr id="5" name="Slide Number Placeholder 4">
            <a:extLst>
              <a:ext uri="{FF2B5EF4-FFF2-40B4-BE49-F238E27FC236}">
                <a16:creationId xmlns:a16="http://schemas.microsoft.com/office/drawing/2014/main" id="{ADB885F6-1471-4447-92EB-EE9EF9971CAD}"/>
              </a:ext>
            </a:extLst>
          </p:cNvPr>
          <p:cNvSpPr>
            <a:spLocks noGrp="1"/>
          </p:cNvSpPr>
          <p:nvPr>
            <p:ph type="sldNum" sz="quarter" idx="12"/>
          </p:nvPr>
        </p:nvSpPr>
        <p:spPr/>
        <p:txBody>
          <a:bodyPr/>
          <a:lstStyle/>
          <a:p>
            <a:fld id="{588A7B10-5B59-5847-A2D4-DA6B67CC2B64}" type="slidenum">
              <a:rPr lang="en-US" smtClean="0"/>
              <a:t>28</a:t>
            </a:fld>
            <a:endParaRPr lang="en-US"/>
          </a:p>
        </p:txBody>
      </p:sp>
    </p:spTree>
    <p:extLst>
      <p:ext uri="{BB962C8B-B14F-4D97-AF65-F5344CB8AC3E}">
        <p14:creationId xmlns:p14="http://schemas.microsoft.com/office/powerpoint/2010/main" val="37345905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a:xfrm>
            <a:off x="722314" y="3681454"/>
            <a:ext cx="7659687" cy="1309646"/>
          </a:xfrm>
        </p:spPr>
        <p:txBody>
          <a:bodyPr/>
          <a:lstStyle/>
          <a:p>
            <a:pPr lvl="0"/>
            <a:r>
              <a:rPr lang="en-US" dirty="0"/>
              <a:t>Trip and mode share data</a:t>
            </a:r>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29</a:t>
            </a:fld>
            <a:endParaRPr lang="en-US"/>
          </a:p>
        </p:txBody>
      </p:sp>
    </p:spTree>
    <p:extLst>
      <p:ext uri="{BB962C8B-B14F-4D97-AF65-F5344CB8AC3E}">
        <p14:creationId xmlns:p14="http://schemas.microsoft.com/office/powerpoint/2010/main" val="18594054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A3D9D-391E-4285-87A2-6E23FE812717}"/>
              </a:ext>
            </a:extLst>
          </p:cNvPr>
          <p:cNvSpPr>
            <a:spLocks noGrp="1"/>
          </p:cNvSpPr>
          <p:nvPr>
            <p:ph type="title"/>
          </p:nvPr>
        </p:nvSpPr>
        <p:spPr/>
        <p:txBody>
          <a:bodyPr/>
          <a:lstStyle/>
          <a:p>
            <a:r>
              <a:rPr lang="en-US" dirty="0"/>
              <a:t>Why Collect Data?</a:t>
            </a:r>
          </a:p>
        </p:txBody>
      </p:sp>
      <p:sp>
        <p:nvSpPr>
          <p:cNvPr id="3" name="Content Placeholder 2">
            <a:extLst>
              <a:ext uri="{FF2B5EF4-FFF2-40B4-BE49-F238E27FC236}">
                <a16:creationId xmlns:a16="http://schemas.microsoft.com/office/drawing/2014/main" id="{8EB86A0B-4839-4466-97F6-CF28D7EF47D0}"/>
              </a:ext>
            </a:extLst>
          </p:cNvPr>
          <p:cNvSpPr>
            <a:spLocks noGrp="1"/>
          </p:cNvSpPr>
          <p:nvPr>
            <p:ph idx="1"/>
          </p:nvPr>
        </p:nvSpPr>
        <p:spPr>
          <a:xfrm>
            <a:off x="359509" y="1200150"/>
            <a:ext cx="4649814" cy="3600450"/>
          </a:xfrm>
        </p:spPr>
        <p:txBody>
          <a:bodyPr>
            <a:normAutofit lnSpcReduction="10000"/>
          </a:bodyPr>
          <a:lstStyle/>
          <a:p>
            <a:pPr fontAlgn="auto">
              <a:spcAft>
                <a:spcPts val="0"/>
              </a:spcAft>
            </a:pPr>
            <a:r>
              <a:rPr lang="en-US" sz="2600" dirty="0"/>
              <a:t>Planning and funding</a:t>
            </a:r>
          </a:p>
          <a:p>
            <a:pPr lvl="1" fontAlgn="auto">
              <a:spcAft>
                <a:spcPts val="0"/>
              </a:spcAft>
            </a:pPr>
            <a:r>
              <a:rPr lang="en-US" dirty="0"/>
              <a:t>Determine when/where people walk and bicycle (or not)</a:t>
            </a:r>
          </a:p>
          <a:p>
            <a:pPr lvl="1" fontAlgn="auto">
              <a:spcAft>
                <a:spcPts val="0"/>
              </a:spcAft>
            </a:pPr>
            <a:r>
              <a:rPr lang="en-US" dirty="0"/>
              <a:t>Identify presence and quality of facilities </a:t>
            </a:r>
          </a:p>
          <a:p>
            <a:pPr fontAlgn="auto">
              <a:spcAft>
                <a:spcPts val="0"/>
              </a:spcAft>
            </a:pPr>
            <a:r>
              <a:rPr lang="en-US" sz="2600" dirty="0"/>
              <a:t>Benchmarking</a:t>
            </a:r>
          </a:p>
          <a:p>
            <a:pPr lvl="1" fontAlgn="auto">
              <a:spcAft>
                <a:spcPts val="0"/>
              </a:spcAft>
            </a:pPr>
            <a:r>
              <a:rPr lang="en-US" dirty="0"/>
              <a:t>Show whether goals are being met (or need to be reevaluated)</a:t>
            </a:r>
          </a:p>
          <a:p>
            <a:pPr lvl="1" fontAlgn="auto">
              <a:spcAft>
                <a:spcPts val="0"/>
              </a:spcAft>
            </a:pPr>
            <a:r>
              <a:rPr lang="en-US" dirty="0"/>
              <a:t>Compare to other areas</a:t>
            </a:r>
          </a:p>
          <a:p>
            <a:pPr fontAlgn="auto">
              <a:spcAft>
                <a:spcPts val="0"/>
              </a:spcAft>
            </a:pPr>
            <a:r>
              <a:rPr lang="en-US" sz="2600" dirty="0"/>
              <a:t>Accountability</a:t>
            </a:r>
          </a:p>
        </p:txBody>
      </p:sp>
      <p:sp>
        <p:nvSpPr>
          <p:cNvPr id="4" name="Slide Number Placeholder 3">
            <a:extLst>
              <a:ext uri="{FF2B5EF4-FFF2-40B4-BE49-F238E27FC236}">
                <a16:creationId xmlns:a16="http://schemas.microsoft.com/office/drawing/2014/main" id="{616C99C8-69A9-4EF1-AC8F-0B7AF999D8ED}"/>
              </a:ext>
            </a:extLst>
          </p:cNvPr>
          <p:cNvSpPr>
            <a:spLocks noGrp="1"/>
          </p:cNvSpPr>
          <p:nvPr>
            <p:ph type="sldNum" sz="quarter" idx="12"/>
          </p:nvPr>
        </p:nvSpPr>
        <p:spPr/>
        <p:txBody>
          <a:bodyPr/>
          <a:lstStyle/>
          <a:p>
            <a:fld id="{588A7B10-5B59-5847-A2D4-DA6B67CC2B64}" type="slidenum">
              <a:rPr lang="en-US" smtClean="0"/>
              <a:t>3</a:t>
            </a:fld>
            <a:endParaRPr lang="en-US"/>
          </a:p>
        </p:txBody>
      </p:sp>
      <p:sp>
        <p:nvSpPr>
          <p:cNvPr id="6" name="TextBox 5">
            <a:extLst>
              <a:ext uri="{FF2B5EF4-FFF2-40B4-BE49-F238E27FC236}">
                <a16:creationId xmlns:a16="http://schemas.microsoft.com/office/drawing/2014/main" id="{28BBD78E-F419-41EE-842A-CF5837B6A849}"/>
              </a:ext>
            </a:extLst>
          </p:cNvPr>
          <p:cNvSpPr txBox="1"/>
          <p:nvPr/>
        </p:nvSpPr>
        <p:spPr>
          <a:xfrm>
            <a:off x="5145550" y="3614360"/>
            <a:ext cx="3135312" cy="261610"/>
          </a:xfrm>
          <a:prstGeom prst="rect">
            <a:avLst/>
          </a:prstGeom>
          <a:noFill/>
        </p:spPr>
        <p:txBody>
          <a:bodyPr wrap="square" rtlCol="0">
            <a:spAutoFit/>
          </a:bodyPr>
          <a:lstStyle/>
          <a:p>
            <a:pPr algn="r"/>
            <a:r>
              <a:rPr lang="en-US" sz="1050" i="1" dirty="0"/>
              <a:t>pedbikeimages.org – Adam Coppola Photography</a:t>
            </a:r>
          </a:p>
        </p:txBody>
      </p:sp>
      <p:pic>
        <p:nvPicPr>
          <p:cNvPr id="5" name="Picture 2" descr="A shared use path adjacent to an active railroad. Bicyclists are traveling in two opposing directions. The bicyclist in the foreground is an adult with two kids riding on the back of a cargo bicycle. &#10;">
            <a:extLst>
              <a:ext uri="{FF2B5EF4-FFF2-40B4-BE49-F238E27FC236}">
                <a16:creationId xmlns:a16="http://schemas.microsoft.com/office/drawing/2014/main" id="{E82B3442-0902-4352-9795-953D6846F6C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359" r="4679"/>
          <a:stretch/>
        </p:blipFill>
        <p:spPr bwMode="auto">
          <a:xfrm>
            <a:off x="5162556" y="1200150"/>
            <a:ext cx="3118306" cy="24166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60857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a:extLst>
              <a:ext uri="{FF2B5EF4-FFF2-40B4-BE49-F238E27FC236}">
                <a16:creationId xmlns:a16="http://schemas.microsoft.com/office/drawing/2014/main" id="{1A6130F6-6F7A-42C6-9F7A-A9C50296F4A5}"/>
              </a:ext>
            </a:extLst>
          </p:cNvPr>
          <p:cNvSpPr>
            <a:spLocks noGrp="1" noChangeArrowheads="1"/>
          </p:cNvSpPr>
          <p:nvPr>
            <p:ph type="title"/>
          </p:nvPr>
        </p:nvSpPr>
        <p:spPr/>
        <p:txBody>
          <a:bodyPr/>
          <a:lstStyle/>
          <a:p>
            <a:r>
              <a:rPr lang="en-US" altLang="en-US" sz="3200" dirty="0"/>
              <a:t>National Household Travel Survey (FHWA)</a:t>
            </a:r>
          </a:p>
        </p:txBody>
      </p:sp>
      <p:sp>
        <p:nvSpPr>
          <p:cNvPr id="8196" name="Text Box 7">
            <a:extLst>
              <a:ext uri="{FF2B5EF4-FFF2-40B4-BE49-F238E27FC236}">
                <a16:creationId xmlns:a16="http://schemas.microsoft.com/office/drawing/2014/main" id="{F35FBB15-3786-4B72-975F-30D463975A6B}"/>
              </a:ext>
            </a:extLst>
          </p:cNvPr>
          <p:cNvSpPr>
            <a:spLocks noGrp="1" noChangeArrowheads="1"/>
          </p:cNvSpPr>
          <p:nvPr>
            <p:ph idx="1"/>
          </p:nvPr>
        </p:nvSpPr>
        <p:spPr>
          <a:xfrm>
            <a:off x="359508" y="1200150"/>
            <a:ext cx="7620000" cy="3453253"/>
          </a:xfrm>
        </p:spPr>
        <p:txBody>
          <a:bodyPr wrap="square">
            <a:spAutoFit/>
          </a:bodyPr>
          <a:lstStyle/>
          <a:p>
            <a:pPr>
              <a:lnSpc>
                <a:spcPct val="80000"/>
              </a:lnSpc>
              <a:spcBef>
                <a:spcPct val="50000"/>
              </a:spcBef>
              <a:buSzPct val="125000"/>
            </a:pPr>
            <a:r>
              <a:rPr lang="en-US" altLang="en-US" sz="2600" dirty="0"/>
              <a:t>Conducted every 5-7 years since 1969 </a:t>
            </a:r>
          </a:p>
          <a:p>
            <a:pPr>
              <a:lnSpc>
                <a:spcPct val="80000"/>
              </a:lnSpc>
              <a:spcBef>
                <a:spcPct val="50000"/>
              </a:spcBef>
              <a:buSzPct val="125000"/>
            </a:pPr>
            <a:r>
              <a:rPr lang="en-US" altLang="en-US" sz="2600" dirty="0"/>
              <a:t>Latest round made available in 2017</a:t>
            </a:r>
          </a:p>
          <a:p>
            <a:pPr>
              <a:lnSpc>
                <a:spcPct val="80000"/>
              </a:lnSpc>
              <a:spcBef>
                <a:spcPct val="50000"/>
              </a:spcBef>
              <a:buSzPct val="125000"/>
            </a:pPr>
            <a:r>
              <a:rPr lang="en-US" altLang="en-US" sz="2600" dirty="0"/>
              <a:t>Most useful for benchmarking, estimating general trends</a:t>
            </a:r>
          </a:p>
          <a:p>
            <a:pPr eaLnBrk="1" hangingPunct="1">
              <a:lnSpc>
                <a:spcPct val="80000"/>
              </a:lnSpc>
              <a:spcBef>
                <a:spcPct val="50000"/>
              </a:spcBef>
              <a:buSzPct val="125000"/>
            </a:pPr>
            <a:r>
              <a:rPr lang="en-US" altLang="en-US" sz="2600" dirty="0"/>
              <a:t>No longer interviewer-assisted, short trips might be under-reported</a:t>
            </a:r>
          </a:p>
          <a:p>
            <a:pPr eaLnBrk="1" hangingPunct="1">
              <a:lnSpc>
                <a:spcPct val="80000"/>
              </a:lnSpc>
              <a:spcBef>
                <a:spcPct val="50000"/>
              </a:spcBef>
              <a:buSzPct val="125000"/>
            </a:pPr>
            <a:r>
              <a:rPr lang="en-US" altLang="en-US" sz="2600" dirty="0"/>
              <a:t>States, cities, and MPOs can purchase additional sampling of their area</a:t>
            </a:r>
          </a:p>
        </p:txBody>
      </p:sp>
      <p:sp>
        <p:nvSpPr>
          <p:cNvPr id="6" name="Slide Number Placeholder 4">
            <a:extLst>
              <a:ext uri="{FF2B5EF4-FFF2-40B4-BE49-F238E27FC236}">
                <a16:creationId xmlns:a16="http://schemas.microsoft.com/office/drawing/2014/main" id="{5ECC5D78-7CB2-4016-8710-6DABCC0480B8}"/>
              </a:ext>
            </a:extLst>
          </p:cNvPr>
          <p:cNvSpPr>
            <a:spLocks noGrp="1"/>
          </p:cNvSpPr>
          <p:nvPr>
            <p:ph type="sldNum" sz="quarter" idx="12"/>
          </p:nvPr>
        </p:nvSpPr>
        <p:spPr/>
        <p:txBody>
          <a:bodyPr/>
          <a:lstStyle/>
          <a:p>
            <a:fld id="{588A7B10-5B59-5847-A2D4-DA6B67CC2B64}" type="slidenum">
              <a:rPr lang="en-US" smtClean="0"/>
              <a:t>30</a:t>
            </a:fld>
            <a:endParaRPr lang="en-US"/>
          </a:p>
        </p:txBody>
      </p:sp>
    </p:spTree>
    <p:extLst>
      <p:ext uri="{BB962C8B-B14F-4D97-AF65-F5344CB8AC3E}">
        <p14:creationId xmlns:p14="http://schemas.microsoft.com/office/powerpoint/2010/main" val="19513542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a:extLst>
              <a:ext uri="{FF2B5EF4-FFF2-40B4-BE49-F238E27FC236}">
                <a16:creationId xmlns:a16="http://schemas.microsoft.com/office/drawing/2014/main" id="{1A6130F6-6F7A-42C6-9F7A-A9C50296F4A5}"/>
              </a:ext>
            </a:extLst>
          </p:cNvPr>
          <p:cNvSpPr>
            <a:spLocks noGrp="1" noChangeArrowheads="1"/>
          </p:cNvSpPr>
          <p:nvPr>
            <p:ph type="title"/>
          </p:nvPr>
        </p:nvSpPr>
        <p:spPr/>
        <p:txBody>
          <a:bodyPr/>
          <a:lstStyle/>
          <a:p>
            <a:r>
              <a:rPr lang="en-US" altLang="en-US" sz="3200" dirty="0"/>
              <a:t>U.S. Census American Community Survey</a:t>
            </a:r>
          </a:p>
        </p:txBody>
      </p:sp>
      <p:sp>
        <p:nvSpPr>
          <p:cNvPr id="8196" name="Text Box 7">
            <a:extLst>
              <a:ext uri="{FF2B5EF4-FFF2-40B4-BE49-F238E27FC236}">
                <a16:creationId xmlns:a16="http://schemas.microsoft.com/office/drawing/2014/main" id="{F35FBB15-3786-4B72-975F-30D463975A6B}"/>
              </a:ext>
            </a:extLst>
          </p:cNvPr>
          <p:cNvSpPr>
            <a:spLocks noGrp="1" noChangeArrowheads="1"/>
          </p:cNvSpPr>
          <p:nvPr>
            <p:ph idx="1"/>
          </p:nvPr>
        </p:nvSpPr>
        <p:spPr>
          <a:xfrm>
            <a:off x="359508" y="1200149"/>
            <a:ext cx="3628292" cy="2945422"/>
          </a:xfrm>
        </p:spPr>
        <p:txBody>
          <a:bodyPr wrap="square">
            <a:spAutoFit/>
          </a:bodyPr>
          <a:lstStyle/>
          <a:p>
            <a:pPr eaLnBrk="1" hangingPunct="1">
              <a:lnSpc>
                <a:spcPct val="80000"/>
              </a:lnSpc>
              <a:spcBef>
                <a:spcPct val="50000"/>
              </a:spcBef>
              <a:buSzPct val="125000"/>
            </a:pPr>
            <a:r>
              <a:rPr lang="en-US" altLang="en-US" sz="1800" dirty="0"/>
              <a:t>Travel data limited to commute trips by workers age 16 and over</a:t>
            </a:r>
          </a:p>
          <a:p>
            <a:pPr eaLnBrk="1" hangingPunct="1">
              <a:lnSpc>
                <a:spcPct val="80000"/>
              </a:lnSpc>
              <a:spcBef>
                <a:spcPct val="50000"/>
              </a:spcBef>
              <a:buSzPct val="125000"/>
            </a:pPr>
            <a:r>
              <a:rPr lang="en-US" altLang="en-US" sz="1800" dirty="0"/>
              <a:t>Updated data released every year for larger urbanized areas</a:t>
            </a:r>
          </a:p>
          <a:p>
            <a:pPr eaLnBrk="1" hangingPunct="1">
              <a:lnSpc>
                <a:spcPct val="80000"/>
              </a:lnSpc>
              <a:spcBef>
                <a:spcPct val="50000"/>
              </a:spcBef>
              <a:buSzPct val="125000"/>
            </a:pPr>
            <a:r>
              <a:rPr lang="en-US" altLang="en-US" sz="1800" dirty="0"/>
              <a:t>Rural/less densely-populated areas can get estimates from 5-year samples </a:t>
            </a:r>
          </a:p>
          <a:p>
            <a:pPr eaLnBrk="1" hangingPunct="1">
              <a:lnSpc>
                <a:spcPct val="80000"/>
              </a:lnSpc>
              <a:spcBef>
                <a:spcPct val="50000"/>
              </a:spcBef>
              <a:buSzPct val="125000"/>
            </a:pPr>
            <a:r>
              <a:rPr lang="en-US" altLang="en-US" sz="1800" dirty="0"/>
              <a:t>Can be mapped by linking data tables to Census geography shapefiles in GIS</a:t>
            </a:r>
          </a:p>
        </p:txBody>
      </p:sp>
      <p:pic>
        <p:nvPicPr>
          <p:cNvPr id="2" name="Content Placeholder 1" descr="Screen Capture. American FactFinder was used to gather the following U.S. Census Bureau data: Sex of Workers by means of transportation to work. Universe: wokres 16 years and over. 2013-2017 american community survey 5-year estimates. ">
            <a:extLst>
              <a:ext uri="{FF2B5EF4-FFF2-40B4-BE49-F238E27FC236}">
                <a16:creationId xmlns:a16="http://schemas.microsoft.com/office/drawing/2014/main" id="{8F06E73B-820C-41CF-9BDA-ED3EB5335579}"/>
              </a:ext>
            </a:extLst>
          </p:cNvPr>
          <p:cNvPicPr>
            <a:picLocks noGrp="1" noChangeAspect="1"/>
          </p:cNvPicPr>
          <p:nvPr>
            <p:ph sz="half" idx="4294967295"/>
          </p:nvPr>
        </p:nvPicPr>
        <p:blipFill rotWithShape="1">
          <a:blip r:embed="rId3"/>
          <a:srcRect b="6525"/>
          <a:stretch/>
        </p:blipFill>
        <p:spPr>
          <a:xfrm>
            <a:off x="4281190" y="1031241"/>
            <a:ext cx="3968750" cy="1139825"/>
          </a:xfrm>
          <a:prstGeom prst="rect">
            <a:avLst/>
          </a:prstGeom>
        </p:spPr>
      </p:pic>
      <p:pic>
        <p:nvPicPr>
          <p:cNvPr id="3" name="Picture 2" descr="U.S. Census Bureau FactFinder query of the American Community Survey about trips by mode in Atlanta, Georgia ">
            <a:extLst>
              <a:ext uri="{FF2B5EF4-FFF2-40B4-BE49-F238E27FC236}">
                <a16:creationId xmlns:a16="http://schemas.microsoft.com/office/drawing/2014/main" id="{4F5D366C-9A20-4543-A6A6-3CB5B8BD3BC2}"/>
              </a:ext>
            </a:extLst>
          </p:cNvPr>
          <p:cNvPicPr>
            <a:picLocks noChangeAspect="1"/>
          </p:cNvPicPr>
          <p:nvPr/>
        </p:nvPicPr>
        <p:blipFill>
          <a:blip r:embed="rId4"/>
          <a:stretch>
            <a:fillRect/>
          </a:stretch>
        </p:blipFill>
        <p:spPr>
          <a:xfrm>
            <a:off x="4307594" y="2126255"/>
            <a:ext cx="3988017" cy="2697976"/>
          </a:xfrm>
          <a:prstGeom prst="rect">
            <a:avLst/>
          </a:prstGeom>
        </p:spPr>
      </p:pic>
      <p:sp>
        <p:nvSpPr>
          <p:cNvPr id="7" name="Rectangle 6">
            <a:extLst>
              <a:ext uri="{FF2B5EF4-FFF2-40B4-BE49-F238E27FC236}">
                <a16:creationId xmlns:a16="http://schemas.microsoft.com/office/drawing/2014/main" id="{35892BE3-0259-42EB-98AC-91B5A141C574}"/>
              </a:ext>
            </a:extLst>
          </p:cNvPr>
          <p:cNvSpPr/>
          <p:nvPr/>
        </p:nvSpPr>
        <p:spPr>
          <a:xfrm>
            <a:off x="3308195" y="4824231"/>
            <a:ext cx="4987416" cy="253916"/>
          </a:xfrm>
          <a:prstGeom prst="rect">
            <a:avLst/>
          </a:prstGeom>
        </p:spPr>
        <p:txBody>
          <a:bodyPr wrap="square">
            <a:spAutoFit/>
          </a:bodyPr>
          <a:lstStyle/>
          <a:p>
            <a:pPr algn="r"/>
            <a:r>
              <a:rPr lang="en-US" altLang="en-US" sz="1050" i="1" dirty="0"/>
              <a:t>U.S. Census Bureau </a:t>
            </a:r>
            <a:r>
              <a:rPr lang="en-US" altLang="en-US" sz="1050" i="1" dirty="0" err="1"/>
              <a:t>FactFinder</a:t>
            </a:r>
            <a:r>
              <a:rPr lang="en-US" altLang="en-US" sz="1050" i="1" dirty="0"/>
              <a:t> query about trips by mode in Atlanta, GA</a:t>
            </a:r>
            <a:endParaRPr lang="en-US" sz="1050" i="1" dirty="0"/>
          </a:p>
        </p:txBody>
      </p:sp>
      <p:sp>
        <p:nvSpPr>
          <p:cNvPr id="8" name="Slide Number Placeholder 4">
            <a:extLst>
              <a:ext uri="{FF2B5EF4-FFF2-40B4-BE49-F238E27FC236}">
                <a16:creationId xmlns:a16="http://schemas.microsoft.com/office/drawing/2014/main" id="{42FCC673-1CB3-428D-AC5C-47326C655708}"/>
              </a:ext>
            </a:extLst>
          </p:cNvPr>
          <p:cNvSpPr>
            <a:spLocks noGrp="1"/>
          </p:cNvSpPr>
          <p:nvPr>
            <p:ph type="sldNum" sz="quarter" idx="12"/>
          </p:nvPr>
        </p:nvSpPr>
        <p:spPr>
          <a:xfrm>
            <a:off x="8434096" y="3875970"/>
            <a:ext cx="626794" cy="297180"/>
          </a:xfrm>
        </p:spPr>
        <p:txBody>
          <a:bodyPr/>
          <a:lstStyle/>
          <a:p>
            <a:fld id="{588A7B10-5B59-5847-A2D4-DA6B67CC2B64}" type="slidenum">
              <a:rPr lang="en-US" smtClean="0"/>
              <a:t>31</a:t>
            </a:fld>
            <a:endParaRPr lang="en-US"/>
          </a:p>
        </p:txBody>
      </p:sp>
    </p:spTree>
    <p:extLst>
      <p:ext uri="{BB962C8B-B14F-4D97-AF65-F5344CB8AC3E}">
        <p14:creationId xmlns:p14="http://schemas.microsoft.com/office/powerpoint/2010/main" val="20154945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a:extLst>
              <a:ext uri="{FF2B5EF4-FFF2-40B4-BE49-F238E27FC236}">
                <a16:creationId xmlns:a16="http://schemas.microsoft.com/office/drawing/2014/main" id="{1A6130F6-6F7A-42C6-9F7A-A9C50296F4A5}"/>
              </a:ext>
            </a:extLst>
          </p:cNvPr>
          <p:cNvSpPr>
            <a:spLocks noGrp="1" noChangeArrowheads="1"/>
          </p:cNvSpPr>
          <p:nvPr>
            <p:ph type="title"/>
          </p:nvPr>
        </p:nvSpPr>
        <p:spPr/>
        <p:txBody>
          <a:bodyPr/>
          <a:lstStyle/>
          <a:p>
            <a:r>
              <a:rPr lang="en-US" altLang="en-US" sz="4000" dirty="0"/>
              <a:t>Regional Mode Share Data Sources</a:t>
            </a:r>
          </a:p>
        </p:txBody>
      </p:sp>
      <p:sp>
        <p:nvSpPr>
          <p:cNvPr id="8196" name="Text Box 7">
            <a:extLst>
              <a:ext uri="{FF2B5EF4-FFF2-40B4-BE49-F238E27FC236}">
                <a16:creationId xmlns:a16="http://schemas.microsoft.com/office/drawing/2014/main" id="{F35FBB15-3786-4B72-975F-30D463975A6B}"/>
              </a:ext>
            </a:extLst>
          </p:cNvPr>
          <p:cNvSpPr>
            <a:spLocks noGrp="1" noChangeArrowheads="1"/>
          </p:cNvSpPr>
          <p:nvPr>
            <p:ph idx="1"/>
          </p:nvPr>
        </p:nvSpPr>
        <p:spPr>
          <a:xfrm>
            <a:off x="359508" y="1113889"/>
            <a:ext cx="3183702" cy="3908762"/>
          </a:xfrm>
        </p:spPr>
        <p:txBody>
          <a:bodyPr wrap="square">
            <a:spAutoFit/>
          </a:bodyPr>
          <a:lstStyle/>
          <a:p>
            <a:pPr eaLnBrk="1" hangingPunct="1">
              <a:lnSpc>
                <a:spcPct val="80000"/>
              </a:lnSpc>
              <a:spcBef>
                <a:spcPct val="50000"/>
              </a:spcBef>
              <a:buSzPct val="125000"/>
            </a:pPr>
            <a:r>
              <a:rPr lang="en-US" altLang="en-US" sz="2000" dirty="0"/>
              <a:t>Larger MPOs sometimes undertake a regional Household Travel Survey</a:t>
            </a:r>
          </a:p>
          <a:p>
            <a:pPr eaLnBrk="1" hangingPunct="1">
              <a:lnSpc>
                <a:spcPct val="80000"/>
              </a:lnSpc>
              <a:spcBef>
                <a:spcPct val="50000"/>
              </a:spcBef>
              <a:buSzPct val="125000"/>
            </a:pPr>
            <a:r>
              <a:rPr lang="en-US" altLang="en-US" sz="2000" dirty="0"/>
              <a:t>Usually once/10 years or less frequently</a:t>
            </a:r>
          </a:p>
          <a:p>
            <a:pPr eaLnBrk="1" hangingPunct="1">
              <a:lnSpc>
                <a:spcPct val="80000"/>
              </a:lnSpc>
              <a:spcBef>
                <a:spcPct val="50000"/>
              </a:spcBef>
              <a:buSzPct val="125000"/>
            </a:pPr>
            <a:r>
              <a:rPr lang="en-US" altLang="en-US" sz="2000" dirty="0"/>
              <a:t>Target a statistically-significant sample of the households</a:t>
            </a:r>
          </a:p>
          <a:p>
            <a:pPr eaLnBrk="1" hangingPunct="1">
              <a:lnSpc>
                <a:spcPct val="80000"/>
              </a:lnSpc>
              <a:spcBef>
                <a:spcPct val="50000"/>
              </a:spcBef>
              <a:buSzPct val="125000"/>
            </a:pPr>
            <a:r>
              <a:rPr lang="en-US" altLang="en-US" sz="2000" dirty="0"/>
              <a:t>Travel diaries to document trip purpose and mode</a:t>
            </a:r>
          </a:p>
          <a:p>
            <a:pPr eaLnBrk="1" hangingPunct="1">
              <a:lnSpc>
                <a:spcPct val="80000"/>
              </a:lnSpc>
              <a:spcBef>
                <a:spcPct val="50000"/>
              </a:spcBef>
              <a:buSzPct val="125000"/>
            </a:pPr>
            <a:r>
              <a:rPr lang="en-US" altLang="en-US" sz="2000" dirty="0"/>
              <a:t>Can be GPS-assisted</a:t>
            </a:r>
          </a:p>
        </p:txBody>
      </p:sp>
      <p:pic>
        <p:nvPicPr>
          <p:cNvPr id="2" name="Picture 1" descr="Screen capture. Shows a report by the Nashville Area MPO on the frequency and percentage of all trip modes. ">
            <a:extLst>
              <a:ext uri="{FF2B5EF4-FFF2-40B4-BE49-F238E27FC236}">
                <a16:creationId xmlns:a16="http://schemas.microsoft.com/office/drawing/2014/main" id="{213E135E-DCA2-4B1E-B9EB-5E81A6593864}"/>
              </a:ext>
            </a:extLst>
          </p:cNvPr>
          <p:cNvPicPr>
            <a:picLocks noChangeAspect="1"/>
          </p:cNvPicPr>
          <p:nvPr/>
        </p:nvPicPr>
        <p:blipFill rotWithShape="1">
          <a:blip r:embed="rId3"/>
          <a:srcRect l="2460" t="11915" r="27632" b="-1"/>
          <a:stretch/>
        </p:blipFill>
        <p:spPr>
          <a:xfrm>
            <a:off x="3812875" y="1063229"/>
            <a:ext cx="3972607" cy="3493496"/>
          </a:xfrm>
          <a:prstGeom prst="rect">
            <a:avLst/>
          </a:prstGeom>
        </p:spPr>
      </p:pic>
      <p:sp>
        <p:nvSpPr>
          <p:cNvPr id="6" name="Text Box 5">
            <a:extLst>
              <a:ext uri="{FF2B5EF4-FFF2-40B4-BE49-F238E27FC236}">
                <a16:creationId xmlns:a16="http://schemas.microsoft.com/office/drawing/2014/main" id="{5D273F91-DF0D-43A1-8FDF-88B3EAC8FD03}"/>
              </a:ext>
            </a:extLst>
          </p:cNvPr>
          <p:cNvSpPr txBox="1">
            <a:spLocks noChangeArrowheads="1"/>
          </p:cNvSpPr>
          <p:nvPr/>
        </p:nvSpPr>
        <p:spPr bwMode="auto">
          <a:xfrm>
            <a:off x="5255734" y="4556725"/>
            <a:ext cx="2529748" cy="261610"/>
          </a:xfrm>
          <a:prstGeom prst="rect">
            <a:avLst/>
          </a:prstGeom>
          <a:noFill/>
          <a:ln>
            <a:noFill/>
          </a:ln>
        </p:spPr>
        <p:txBody>
          <a:bodyPr wrap="square">
            <a:spAutoFit/>
          </a:bodyPr>
          <a:lstStyle>
            <a:lvl1pPr>
              <a:defRPr sz="3200">
                <a:solidFill>
                  <a:schemeClr val="tx1"/>
                </a:solidFill>
                <a:latin typeface="Calibri" panose="020F0502020204030204" pitchFamily="34" charset="0"/>
              </a:defRPr>
            </a:lvl1pPr>
            <a:lvl2pPr marL="742950" indent="-285750">
              <a:defRPr sz="3200">
                <a:solidFill>
                  <a:schemeClr val="tx1"/>
                </a:solidFill>
                <a:latin typeface="Calibri" panose="020F0502020204030204" pitchFamily="34" charset="0"/>
              </a:defRPr>
            </a:lvl2pPr>
            <a:lvl3pPr marL="1143000" indent="-228600">
              <a:defRPr sz="3200">
                <a:solidFill>
                  <a:schemeClr val="tx1"/>
                </a:solidFill>
                <a:latin typeface="Calibri" panose="020F0502020204030204" pitchFamily="34" charset="0"/>
              </a:defRPr>
            </a:lvl3pPr>
            <a:lvl4pPr marL="1600200" indent="-228600">
              <a:defRPr sz="3200">
                <a:solidFill>
                  <a:schemeClr val="tx1"/>
                </a:solidFill>
                <a:latin typeface="Calibri" panose="020F0502020204030204" pitchFamily="34" charset="0"/>
              </a:defRPr>
            </a:lvl4pPr>
            <a:lvl5pPr marL="2057400" indent="-228600">
              <a:defRPr sz="3200">
                <a:solidFill>
                  <a:schemeClr val="tx1"/>
                </a:solidFill>
                <a:latin typeface="Calibri" panose="020F0502020204030204" pitchFamily="34" charset="0"/>
              </a:defRPr>
            </a:lvl5pPr>
            <a:lvl6pPr marL="2514600" indent="-228600" eaLnBrk="0" fontAlgn="base" hangingPunct="0">
              <a:spcBef>
                <a:spcPct val="0"/>
              </a:spcBef>
              <a:spcAft>
                <a:spcPct val="0"/>
              </a:spcAft>
              <a:defRPr sz="3200">
                <a:solidFill>
                  <a:schemeClr val="tx1"/>
                </a:solidFill>
                <a:latin typeface="Calibri" panose="020F0502020204030204" pitchFamily="34" charset="0"/>
              </a:defRPr>
            </a:lvl6pPr>
            <a:lvl7pPr marL="2971800" indent="-228600" eaLnBrk="0" fontAlgn="base" hangingPunct="0">
              <a:spcBef>
                <a:spcPct val="0"/>
              </a:spcBef>
              <a:spcAft>
                <a:spcPct val="0"/>
              </a:spcAft>
              <a:defRPr sz="3200">
                <a:solidFill>
                  <a:schemeClr val="tx1"/>
                </a:solidFill>
                <a:latin typeface="Calibri" panose="020F0502020204030204" pitchFamily="34" charset="0"/>
              </a:defRPr>
            </a:lvl7pPr>
            <a:lvl8pPr marL="3429000" indent="-228600" eaLnBrk="0" fontAlgn="base" hangingPunct="0">
              <a:spcBef>
                <a:spcPct val="0"/>
              </a:spcBef>
              <a:spcAft>
                <a:spcPct val="0"/>
              </a:spcAft>
              <a:defRPr sz="3200">
                <a:solidFill>
                  <a:schemeClr val="tx1"/>
                </a:solidFill>
                <a:latin typeface="Calibri" panose="020F0502020204030204" pitchFamily="34" charset="0"/>
              </a:defRPr>
            </a:lvl8pPr>
            <a:lvl9pPr marL="3886200" indent="-228600" eaLnBrk="0" fontAlgn="base" hangingPunct="0">
              <a:spcBef>
                <a:spcPct val="0"/>
              </a:spcBef>
              <a:spcAft>
                <a:spcPct val="0"/>
              </a:spcAft>
              <a:defRPr sz="3200">
                <a:solidFill>
                  <a:schemeClr val="tx1"/>
                </a:solidFill>
                <a:latin typeface="Calibri" panose="020F0502020204030204" pitchFamily="34" charset="0"/>
              </a:defRPr>
            </a:lvl9pPr>
          </a:lstStyle>
          <a:p>
            <a:pPr algn="r"/>
            <a:r>
              <a:rPr lang="en-US" altLang="en-US" sz="1050" i="1" dirty="0">
                <a:latin typeface="+mn-lt"/>
              </a:rPr>
              <a:t>Nashville Area MPO</a:t>
            </a:r>
          </a:p>
        </p:txBody>
      </p:sp>
      <p:sp>
        <p:nvSpPr>
          <p:cNvPr id="7" name="Slide Number Placeholder 4">
            <a:extLst>
              <a:ext uri="{FF2B5EF4-FFF2-40B4-BE49-F238E27FC236}">
                <a16:creationId xmlns:a16="http://schemas.microsoft.com/office/drawing/2014/main" id="{2CE42055-4302-4DB0-99D5-B914A13A36A3}"/>
              </a:ext>
            </a:extLst>
          </p:cNvPr>
          <p:cNvSpPr>
            <a:spLocks noGrp="1"/>
          </p:cNvSpPr>
          <p:nvPr>
            <p:ph type="sldNum" sz="quarter" idx="12"/>
          </p:nvPr>
        </p:nvSpPr>
        <p:spPr>
          <a:xfrm>
            <a:off x="8434096" y="3875970"/>
            <a:ext cx="626794" cy="297180"/>
          </a:xfrm>
        </p:spPr>
        <p:txBody>
          <a:bodyPr/>
          <a:lstStyle/>
          <a:p>
            <a:fld id="{588A7B10-5B59-5847-A2D4-DA6B67CC2B64}" type="slidenum">
              <a:rPr lang="en-US" smtClean="0"/>
              <a:t>32</a:t>
            </a:fld>
            <a:endParaRPr lang="en-US"/>
          </a:p>
        </p:txBody>
      </p:sp>
    </p:spTree>
    <p:extLst>
      <p:ext uri="{BB962C8B-B14F-4D97-AF65-F5344CB8AC3E}">
        <p14:creationId xmlns:p14="http://schemas.microsoft.com/office/powerpoint/2010/main" val="12008443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23FB60-C989-4436-8001-683B5D50C719}"/>
              </a:ext>
            </a:extLst>
          </p:cNvPr>
          <p:cNvSpPr>
            <a:spLocks noGrp="1"/>
          </p:cNvSpPr>
          <p:nvPr>
            <p:ph type="title"/>
          </p:nvPr>
        </p:nvSpPr>
        <p:spPr/>
        <p:txBody>
          <a:bodyPr/>
          <a:lstStyle/>
          <a:p>
            <a:r>
              <a:rPr lang="en-US" sz="4400" dirty="0"/>
              <a:t>No Data are Perfect! </a:t>
            </a:r>
          </a:p>
        </p:txBody>
      </p:sp>
      <p:sp>
        <p:nvSpPr>
          <p:cNvPr id="3" name="Content Placeholder 2">
            <a:extLst>
              <a:ext uri="{FF2B5EF4-FFF2-40B4-BE49-F238E27FC236}">
                <a16:creationId xmlns:a16="http://schemas.microsoft.com/office/drawing/2014/main" id="{EF27DD69-3461-4FDE-B100-265BDC05978D}"/>
              </a:ext>
            </a:extLst>
          </p:cNvPr>
          <p:cNvSpPr>
            <a:spLocks noGrp="1"/>
          </p:cNvSpPr>
          <p:nvPr>
            <p:ph idx="1"/>
          </p:nvPr>
        </p:nvSpPr>
        <p:spPr/>
        <p:txBody>
          <a:bodyPr/>
          <a:lstStyle/>
          <a:p>
            <a:r>
              <a:rPr lang="en-US" dirty="0"/>
              <a:t>Reported trip length discrepancies from different sources:</a:t>
            </a:r>
          </a:p>
        </p:txBody>
      </p:sp>
      <p:sp>
        <p:nvSpPr>
          <p:cNvPr id="5" name="Slide Number Placeholder 4">
            <a:extLst>
              <a:ext uri="{FF2B5EF4-FFF2-40B4-BE49-F238E27FC236}">
                <a16:creationId xmlns:a16="http://schemas.microsoft.com/office/drawing/2014/main" id="{46450B2D-2CEE-4D0F-B47F-EA6505AA1486}"/>
              </a:ext>
            </a:extLst>
          </p:cNvPr>
          <p:cNvSpPr>
            <a:spLocks noGrp="1"/>
          </p:cNvSpPr>
          <p:nvPr>
            <p:ph type="sldNum" sz="quarter" idx="12"/>
          </p:nvPr>
        </p:nvSpPr>
        <p:spPr/>
        <p:txBody>
          <a:bodyPr/>
          <a:lstStyle/>
          <a:p>
            <a:fld id="{588A7B10-5B59-5847-A2D4-DA6B67CC2B64}" type="slidenum">
              <a:rPr lang="en-US" smtClean="0"/>
              <a:t>33</a:t>
            </a:fld>
            <a:endParaRPr lang="en-US"/>
          </a:p>
        </p:txBody>
      </p:sp>
      <p:pic>
        <p:nvPicPr>
          <p:cNvPr id="6" name="Picture 5" descr="Example of reported trip length discrepancies from different sources. For bicycle (all), NHTS reported 2.38; StreetLight-National reported 1.09, CHTS reported 1.50; StreetLight-California reported 1.11 ">
            <a:extLst>
              <a:ext uri="{FF2B5EF4-FFF2-40B4-BE49-F238E27FC236}">
                <a16:creationId xmlns:a16="http://schemas.microsoft.com/office/drawing/2014/main" id="{09C4E4A5-66B3-432C-8780-57E12A0DBAF1}"/>
              </a:ext>
            </a:extLst>
          </p:cNvPr>
          <p:cNvPicPr>
            <a:picLocks noChangeAspect="1"/>
          </p:cNvPicPr>
          <p:nvPr/>
        </p:nvPicPr>
        <p:blipFill rotWithShape="1">
          <a:blip r:embed="rId3"/>
          <a:srcRect t="15018"/>
          <a:stretch/>
        </p:blipFill>
        <p:spPr>
          <a:xfrm>
            <a:off x="359507" y="1776040"/>
            <a:ext cx="7618578" cy="1591419"/>
          </a:xfrm>
          <a:prstGeom prst="rect">
            <a:avLst/>
          </a:prstGeom>
        </p:spPr>
      </p:pic>
      <p:sp>
        <p:nvSpPr>
          <p:cNvPr id="7" name="Rectangle 6">
            <a:extLst>
              <a:ext uri="{FF2B5EF4-FFF2-40B4-BE49-F238E27FC236}">
                <a16:creationId xmlns:a16="http://schemas.microsoft.com/office/drawing/2014/main" id="{1A352ED1-E16B-4BB2-950E-057C9EF4A666}"/>
              </a:ext>
            </a:extLst>
          </p:cNvPr>
          <p:cNvSpPr/>
          <p:nvPr/>
        </p:nvSpPr>
        <p:spPr>
          <a:xfrm>
            <a:off x="6632636" y="4669795"/>
            <a:ext cx="1167306" cy="261610"/>
          </a:xfrm>
          <a:prstGeom prst="rect">
            <a:avLst/>
          </a:prstGeom>
        </p:spPr>
        <p:txBody>
          <a:bodyPr wrap="none">
            <a:spAutoFit/>
          </a:bodyPr>
          <a:lstStyle/>
          <a:p>
            <a:pPr algn="r"/>
            <a:r>
              <a:rPr lang="en-US" sz="1050" i="1" dirty="0" err="1"/>
              <a:t>StreetLight</a:t>
            </a:r>
            <a:r>
              <a:rPr lang="en-US" sz="1050" i="1" dirty="0"/>
              <a:t> Data</a:t>
            </a:r>
          </a:p>
        </p:txBody>
      </p:sp>
      <p:pic>
        <p:nvPicPr>
          <p:cNvPr id="8" name="Picture 7" descr="Example of reported trip length discrepancies from different sources. For walk (all), NHTS reported 0.87; StreetLight-National reported 0.64; CHTS reported 0.30; StreetLight-California reported 0.65 ">
            <a:extLst>
              <a:ext uri="{FF2B5EF4-FFF2-40B4-BE49-F238E27FC236}">
                <a16:creationId xmlns:a16="http://schemas.microsoft.com/office/drawing/2014/main" id="{C8AFC072-FECF-4723-A22A-E7637CC80FA5}"/>
              </a:ext>
            </a:extLst>
          </p:cNvPr>
          <p:cNvPicPr>
            <a:picLocks noChangeAspect="1"/>
          </p:cNvPicPr>
          <p:nvPr/>
        </p:nvPicPr>
        <p:blipFill rotWithShape="1">
          <a:blip r:embed="rId4"/>
          <a:srcRect t="20918" r="1490"/>
          <a:stretch/>
        </p:blipFill>
        <p:spPr>
          <a:xfrm>
            <a:off x="374105" y="3519577"/>
            <a:ext cx="7425837" cy="1171516"/>
          </a:xfrm>
          <a:prstGeom prst="rect">
            <a:avLst/>
          </a:prstGeom>
        </p:spPr>
      </p:pic>
    </p:spTree>
    <p:extLst>
      <p:ext uri="{BB962C8B-B14F-4D97-AF65-F5344CB8AC3E}">
        <p14:creationId xmlns:p14="http://schemas.microsoft.com/office/powerpoint/2010/main" val="15305217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a:extLst>
              <a:ext uri="{FF2B5EF4-FFF2-40B4-BE49-F238E27FC236}">
                <a16:creationId xmlns:a16="http://schemas.microsoft.com/office/drawing/2014/main" id="{8EFC4758-1408-402E-86E1-35D08A293991}"/>
              </a:ext>
            </a:extLst>
          </p:cNvPr>
          <p:cNvSpPr>
            <a:spLocks noChangeArrowheads="1"/>
          </p:cNvSpPr>
          <p:nvPr/>
        </p:nvSpPr>
        <p:spPr bwMode="auto">
          <a:xfrm>
            <a:off x="1371600" y="3600450"/>
            <a:ext cx="5772150" cy="281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anose="020F0502020204030204" pitchFamily="34" charset="0"/>
              </a:defRPr>
            </a:lvl1pPr>
            <a:lvl2pPr marL="742950" indent="-285750">
              <a:defRPr sz="3200">
                <a:solidFill>
                  <a:schemeClr val="tx1"/>
                </a:solidFill>
                <a:latin typeface="Calibri" panose="020F0502020204030204" pitchFamily="34" charset="0"/>
              </a:defRPr>
            </a:lvl2pPr>
            <a:lvl3pPr marL="1143000" indent="-228600">
              <a:defRPr sz="3200">
                <a:solidFill>
                  <a:schemeClr val="tx1"/>
                </a:solidFill>
                <a:latin typeface="Calibri" panose="020F0502020204030204" pitchFamily="34" charset="0"/>
              </a:defRPr>
            </a:lvl3pPr>
            <a:lvl4pPr marL="1600200" indent="-228600">
              <a:defRPr sz="3200">
                <a:solidFill>
                  <a:schemeClr val="tx1"/>
                </a:solidFill>
                <a:latin typeface="Calibri" panose="020F0502020204030204" pitchFamily="34" charset="0"/>
              </a:defRPr>
            </a:lvl4pPr>
            <a:lvl5pPr marL="2057400" indent="-228600">
              <a:defRPr sz="3200">
                <a:solidFill>
                  <a:schemeClr val="tx1"/>
                </a:solidFill>
                <a:latin typeface="Calibri" panose="020F0502020204030204" pitchFamily="34" charset="0"/>
              </a:defRPr>
            </a:lvl5pPr>
            <a:lvl6pPr marL="2514600" indent="-228600" eaLnBrk="0" fontAlgn="base" hangingPunct="0">
              <a:spcBef>
                <a:spcPct val="0"/>
              </a:spcBef>
              <a:spcAft>
                <a:spcPct val="0"/>
              </a:spcAft>
              <a:defRPr sz="3200">
                <a:solidFill>
                  <a:schemeClr val="tx1"/>
                </a:solidFill>
                <a:latin typeface="Calibri" panose="020F0502020204030204" pitchFamily="34" charset="0"/>
              </a:defRPr>
            </a:lvl6pPr>
            <a:lvl7pPr marL="2971800" indent="-228600" eaLnBrk="0" fontAlgn="base" hangingPunct="0">
              <a:spcBef>
                <a:spcPct val="0"/>
              </a:spcBef>
              <a:spcAft>
                <a:spcPct val="0"/>
              </a:spcAft>
              <a:defRPr sz="3200">
                <a:solidFill>
                  <a:schemeClr val="tx1"/>
                </a:solidFill>
                <a:latin typeface="Calibri" panose="020F0502020204030204" pitchFamily="34" charset="0"/>
              </a:defRPr>
            </a:lvl7pPr>
            <a:lvl8pPr marL="3429000" indent="-228600" eaLnBrk="0" fontAlgn="base" hangingPunct="0">
              <a:spcBef>
                <a:spcPct val="0"/>
              </a:spcBef>
              <a:spcAft>
                <a:spcPct val="0"/>
              </a:spcAft>
              <a:defRPr sz="3200">
                <a:solidFill>
                  <a:schemeClr val="tx1"/>
                </a:solidFill>
                <a:latin typeface="Calibri" panose="020F0502020204030204" pitchFamily="34" charset="0"/>
              </a:defRPr>
            </a:lvl8pPr>
            <a:lvl9pPr marL="3886200" indent="-228600" eaLnBrk="0" fontAlgn="base" hangingPunct="0">
              <a:spcBef>
                <a:spcPct val="0"/>
              </a:spcBef>
              <a:spcAft>
                <a:spcPct val="0"/>
              </a:spcAft>
              <a:defRPr sz="3200">
                <a:solidFill>
                  <a:schemeClr val="tx1"/>
                </a:solidFill>
                <a:latin typeface="Calibri" panose="020F0502020204030204" pitchFamily="34" charset="0"/>
              </a:defRPr>
            </a:lvl9pPr>
          </a:lstStyle>
          <a:p>
            <a:pPr eaLnBrk="1" hangingPunct="1">
              <a:lnSpc>
                <a:spcPct val="80000"/>
              </a:lnSpc>
              <a:spcBef>
                <a:spcPct val="50000"/>
              </a:spcBef>
            </a:pPr>
            <a:endParaRPr lang="en-US" altLang="en-US" sz="1500"/>
          </a:p>
        </p:txBody>
      </p:sp>
      <p:sp>
        <p:nvSpPr>
          <p:cNvPr id="9219" name="Title 4">
            <a:extLst>
              <a:ext uri="{FF2B5EF4-FFF2-40B4-BE49-F238E27FC236}">
                <a16:creationId xmlns:a16="http://schemas.microsoft.com/office/drawing/2014/main" id="{D27BCB63-6A80-48D4-9A0E-AC0503431806}"/>
              </a:ext>
            </a:extLst>
          </p:cNvPr>
          <p:cNvSpPr>
            <a:spLocks noGrp="1"/>
          </p:cNvSpPr>
          <p:nvPr>
            <p:ph type="title"/>
          </p:nvPr>
        </p:nvSpPr>
        <p:spPr>
          <a:xfrm>
            <a:off x="484741" y="171449"/>
            <a:ext cx="7304911" cy="1177529"/>
          </a:xfrm>
        </p:spPr>
        <p:txBody>
          <a:bodyPr/>
          <a:lstStyle/>
          <a:p>
            <a:r>
              <a:rPr lang="en-US" altLang="en-US" sz="4400" dirty="0"/>
              <a:t>Other Sources of Trip &amp; Mode Share Data</a:t>
            </a:r>
          </a:p>
        </p:txBody>
      </p:sp>
      <p:sp>
        <p:nvSpPr>
          <p:cNvPr id="9220" name="Content Placeholder 5">
            <a:extLst>
              <a:ext uri="{FF2B5EF4-FFF2-40B4-BE49-F238E27FC236}">
                <a16:creationId xmlns:a16="http://schemas.microsoft.com/office/drawing/2014/main" id="{670BA042-4075-41FB-8CAD-3F0ADD0DECA4}"/>
              </a:ext>
            </a:extLst>
          </p:cNvPr>
          <p:cNvSpPr>
            <a:spLocks noGrp="1"/>
          </p:cNvSpPr>
          <p:nvPr>
            <p:ph idx="1"/>
          </p:nvPr>
        </p:nvSpPr>
        <p:spPr>
          <a:xfrm>
            <a:off x="484740" y="1521015"/>
            <a:ext cx="2822138" cy="3451035"/>
          </a:xfrm>
        </p:spPr>
        <p:txBody>
          <a:bodyPr>
            <a:normAutofit fontScale="92500" lnSpcReduction="10000"/>
          </a:bodyPr>
          <a:lstStyle/>
          <a:p>
            <a:r>
              <a:rPr lang="en-US" altLang="en-US" dirty="0"/>
              <a:t>NHTSA’s </a:t>
            </a:r>
            <a:r>
              <a:rPr lang="en-US" altLang="en-US" i="1" dirty="0"/>
              <a:t>National Survey of Bicyclist and Pedestrian Attitudes &amp; Behaviors </a:t>
            </a:r>
            <a:r>
              <a:rPr lang="en-US" altLang="en-US" dirty="0"/>
              <a:t>(2012)</a:t>
            </a:r>
          </a:p>
          <a:p>
            <a:pPr lvl="1"/>
            <a:r>
              <a:rPr lang="en-US" altLang="en-US" dirty="0"/>
              <a:t>Trip purpose</a:t>
            </a:r>
          </a:p>
          <a:p>
            <a:pPr lvl="1"/>
            <a:r>
              <a:rPr lang="en-US" altLang="en-US" dirty="0"/>
              <a:t>Availability of facilities</a:t>
            </a:r>
          </a:p>
          <a:p>
            <a:pPr lvl="1"/>
            <a:r>
              <a:rPr lang="en-US" altLang="en-US" dirty="0"/>
              <a:t>Injuries</a:t>
            </a:r>
          </a:p>
          <a:p>
            <a:pPr lvl="1"/>
            <a:r>
              <a:rPr lang="en-US" altLang="en-US" dirty="0"/>
              <a:t>Perceptions</a:t>
            </a:r>
          </a:p>
          <a:p>
            <a:pPr lvl="1"/>
            <a:r>
              <a:rPr lang="en-US" altLang="en-US" dirty="0"/>
              <a:t>Knowledge of laws</a:t>
            </a:r>
          </a:p>
        </p:txBody>
      </p:sp>
      <p:sp>
        <p:nvSpPr>
          <p:cNvPr id="6" name="Rectangle 5">
            <a:extLst>
              <a:ext uri="{FF2B5EF4-FFF2-40B4-BE49-F238E27FC236}">
                <a16:creationId xmlns:a16="http://schemas.microsoft.com/office/drawing/2014/main" id="{66BD7A28-1FC9-4097-8E01-33BEA1C6C1B5}"/>
              </a:ext>
            </a:extLst>
          </p:cNvPr>
          <p:cNvSpPr/>
          <p:nvPr/>
        </p:nvSpPr>
        <p:spPr>
          <a:xfrm>
            <a:off x="5572195" y="4695051"/>
            <a:ext cx="2217457" cy="261610"/>
          </a:xfrm>
          <a:prstGeom prst="rect">
            <a:avLst/>
          </a:prstGeom>
        </p:spPr>
        <p:txBody>
          <a:bodyPr wrap="square">
            <a:spAutoFit/>
          </a:bodyPr>
          <a:lstStyle/>
          <a:p>
            <a:pPr algn="r"/>
            <a:r>
              <a:rPr lang="en-US" altLang="en-US" sz="1050" i="1" dirty="0"/>
              <a:t>NHTSA</a:t>
            </a:r>
            <a:endParaRPr lang="en-US" sz="1050" i="1" dirty="0"/>
          </a:p>
        </p:txBody>
      </p:sp>
      <p:sp>
        <p:nvSpPr>
          <p:cNvPr id="3" name="TextBox 2">
            <a:extLst>
              <a:ext uri="{FF2B5EF4-FFF2-40B4-BE49-F238E27FC236}">
                <a16:creationId xmlns:a16="http://schemas.microsoft.com/office/drawing/2014/main" id="{4C6A2C19-F15B-4ECF-AF68-5159AA3254B1}"/>
              </a:ext>
            </a:extLst>
          </p:cNvPr>
          <p:cNvSpPr txBox="1"/>
          <p:nvPr/>
        </p:nvSpPr>
        <p:spPr>
          <a:xfrm>
            <a:off x="3804249" y="1384576"/>
            <a:ext cx="3985403" cy="369332"/>
          </a:xfrm>
          <a:prstGeom prst="rect">
            <a:avLst/>
          </a:prstGeom>
          <a:noFill/>
        </p:spPr>
        <p:txBody>
          <a:bodyPr wrap="square" rtlCol="0">
            <a:spAutoFit/>
          </a:bodyPr>
          <a:lstStyle/>
          <a:p>
            <a:r>
              <a:rPr lang="en-US" dirty="0"/>
              <a:t>Frequency of Bicycle Helmet Usage</a:t>
            </a:r>
          </a:p>
        </p:txBody>
      </p:sp>
      <p:pic>
        <p:nvPicPr>
          <p:cNvPr id="4" name="Picture 3" descr="Bar Chart. From the NHTSA's National Survey of Bicyclist and Pedestrian attitudes &amp; behaviors Report (2012). Shows the frequency of bicycle helmet usage. All rides is 28 percent, nearly all rides is 6 percent, most of your rides is 5 percent, some rides is 7 percent, not very many rides is 8 percent, never is 46 percent.">
            <a:extLst>
              <a:ext uri="{FF2B5EF4-FFF2-40B4-BE49-F238E27FC236}">
                <a16:creationId xmlns:a16="http://schemas.microsoft.com/office/drawing/2014/main" id="{33AB39C8-05E4-4A06-8F8F-6718AA340823}"/>
              </a:ext>
            </a:extLst>
          </p:cNvPr>
          <p:cNvPicPr>
            <a:picLocks noChangeAspect="1"/>
          </p:cNvPicPr>
          <p:nvPr/>
        </p:nvPicPr>
        <p:blipFill>
          <a:blip r:embed="rId3"/>
          <a:stretch>
            <a:fillRect/>
          </a:stretch>
        </p:blipFill>
        <p:spPr>
          <a:xfrm>
            <a:off x="3306878" y="1789506"/>
            <a:ext cx="4585369" cy="2912112"/>
          </a:xfrm>
          <a:prstGeom prst="rect">
            <a:avLst/>
          </a:prstGeom>
        </p:spPr>
      </p:pic>
      <p:sp>
        <p:nvSpPr>
          <p:cNvPr id="8" name="Slide Number Placeholder 4">
            <a:extLst>
              <a:ext uri="{FF2B5EF4-FFF2-40B4-BE49-F238E27FC236}">
                <a16:creationId xmlns:a16="http://schemas.microsoft.com/office/drawing/2014/main" id="{BE2DD060-CA45-4C5D-9916-7A11BB8FED6B}"/>
              </a:ext>
            </a:extLst>
          </p:cNvPr>
          <p:cNvSpPr>
            <a:spLocks noGrp="1"/>
          </p:cNvSpPr>
          <p:nvPr>
            <p:ph type="sldNum" sz="quarter" idx="12"/>
          </p:nvPr>
        </p:nvSpPr>
        <p:spPr>
          <a:xfrm>
            <a:off x="8434096" y="3875970"/>
            <a:ext cx="626794" cy="297180"/>
          </a:xfrm>
        </p:spPr>
        <p:txBody>
          <a:bodyPr/>
          <a:lstStyle/>
          <a:p>
            <a:fld id="{588A7B10-5B59-5847-A2D4-DA6B67CC2B64}" type="slidenum">
              <a:rPr lang="en-US" smtClean="0"/>
              <a:t>34</a:t>
            </a:fld>
            <a:endParaRPr lang="en-US"/>
          </a:p>
        </p:txBody>
      </p:sp>
    </p:spTree>
    <p:extLst>
      <p:ext uri="{BB962C8B-B14F-4D97-AF65-F5344CB8AC3E}">
        <p14:creationId xmlns:p14="http://schemas.microsoft.com/office/powerpoint/2010/main" val="31519829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pedbikeimages.org/largeimages/2007_0516an.jpg">
            <a:extLst>
              <a:ext uri="{FF2B5EF4-FFF2-40B4-BE49-F238E27FC236}">
                <a16:creationId xmlns:a16="http://schemas.microsoft.com/office/drawing/2014/main" id="{CE5FCA47-6F01-44E3-945F-1946C0225D4C}"/>
              </a:ext>
            </a:extLst>
          </p:cNvPr>
          <p:cNvPicPr>
            <a:picLocks noChangeAspect="1" noChangeArrowheads="1"/>
          </p:cNvPicPr>
          <p:nvPr/>
        </p:nvPicPr>
        <p:blipFill rotWithShape="1">
          <a:blip r:embed="rId3">
            <a:alphaModFix amt="20000"/>
            <a:extLst>
              <a:ext uri="{28A0092B-C50C-407E-A947-70E740481C1C}">
                <a14:useLocalDpi xmlns:a14="http://schemas.microsoft.com/office/drawing/2010/main" val="0"/>
              </a:ext>
            </a:extLst>
          </a:blip>
          <a:srcRect b="17985"/>
          <a:stretch/>
        </p:blipFill>
        <p:spPr bwMode="auto">
          <a:xfrm>
            <a:off x="0" y="0"/>
            <a:ext cx="8361872"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73BA1872-D635-468A-978D-11A8CAA2C7CD}"/>
              </a:ext>
            </a:extLst>
          </p:cNvPr>
          <p:cNvSpPr>
            <a:spLocks noGrp="1"/>
          </p:cNvSpPr>
          <p:nvPr>
            <p:ph type="title"/>
          </p:nvPr>
        </p:nvSpPr>
        <p:spPr/>
        <p:txBody>
          <a:bodyPr/>
          <a:lstStyle/>
          <a:p>
            <a:r>
              <a:rPr lang="en-US" dirty="0"/>
              <a:t>Example: Washington State</a:t>
            </a:r>
          </a:p>
        </p:txBody>
      </p:sp>
      <p:sp>
        <p:nvSpPr>
          <p:cNvPr id="3" name="Content Placeholder 2">
            <a:extLst>
              <a:ext uri="{FF2B5EF4-FFF2-40B4-BE49-F238E27FC236}">
                <a16:creationId xmlns:a16="http://schemas.microsoft.com/office/drawing/2014/main" id="{0ADB3B69-AF3B-41AF-9B22-7714EF1CEE2A}"/>
              </a:ext>
            </a:extLst>
          </p:cNvPr>
          <p:cNvSpPr>
            <a:spLocks noGrp="1"/>
          </p:cNvSpPr>
          <p:nvPr>
            <p:ph idx="1"/>
          </p:nvPr>
        </p:nvSpPr>
        <p:spPr>
          <a:xfrm>
            <a:off x="359508" y="1063229"/>
            <a:ext cx="7620000" cy="3600450"/>
          </a:xfrm>
        </p:spPr>
        <p:txBody>
          <a:bodyPr>
            <a:normAutofit/>
          </a:bodyPr>
          <a:lstStyle/>
          <a:p>
            <a:r>
              <a:rPr lang="en-US" dirty="0"/>
              <a:t>State-level Student Travel Survey</a:t>
            </a:r>
          </a:p>
          <a:p>
            <a:pPr lvl="1"/>
            <a:r>
              <a:rPr lang="en-US" dirty="0"/>
              <a:t>Partnership of State DOT &amp; health department</a:t>
            </a:r>
          </a:p>
          <a:p>
            <a:pPr lvl="1"/>
            <a:r>
              <a:rPr lang="en-US" dirty="0"/>
              <a:t>Representative sample of parents and schools (via phone interview) asked about:</a:t>
            </a:r>
          </a:p>
          <a:p>
            <a:pPr lvl="2"/>
            <a:r>
              <a:rPr lang="en-US" dirty="0"/>
              <a:t>Mode of travel to/from school </a:t>
            </a:r>
          </a:p>
          <a:p>
            <a:pPr lvl="2"/>
            <a:r>
              <a:rPr lang="en-US" dirty="0"/>
              <a:t>Reason for not walking, biking, or taking bus</a:t>
            </a:r>
          </a:p>
          <a:p>
            <a:pPr lvl="2"/>
            <a:r>
              <a:rPr lang="en-US" dirty="0"/>
              <a:t>Perception of school’s support for active transport </a:t>
            </a:r>
          </a:p>
          <a:p>
            <a:pPr lvl="2"/>
            <a:endParaRPr lang="en-US" dirty="0"/>
          </a:p>
        </p:txBody>
      </p:sp>
      <p:sp>
        <p:nvSpPr>
          <p:cNvPr id="4" name="Slide Number Placeholder 3">
            <a:extLst>
              <a:ext uri="{FF2B5EF4-FFF2-40B4-BE49-F238E27FC236}">
                <a16:creationId xmlns:a16="http://schemas.microsoft.com/office/drawing/2014/main" id="{8EAB9942-F473-4B87-A4B6-8805D5661E11}"/>
              </a:ext>
            </a:extLst>
          </p:cNvPr>
          <p:cNvSpPr>
            <a:spLocks noGrp="1"/>
          </p:cNvSpPr>
          <p:nvPr>
            <p:ph type="sldNum" sz="quarter" idx="12"/>
          </p:nvPr>
        </p:nvSpPr>
        <p:spPr/>
        <p:txBody>
          <a:bodyPr/>
          <a:lstStyle/>
          <a:p>
            <a:fld id="{588A7B10-5B59-5847-A2D4-DA6B67CC2B64}" type="slidenum">
              <a:rPr lang="en-US" smtClean="0"/>
              <a:t>35</a:t>
            </a:fld>
            <a:endParaRPr lang="en-US"/>
          </a:p>
        </p:txBody>
      </p:sp>
    </p:spTree>
    <p:extLst>
      <p:ext uri="{BB962C8B-B14F-4D97-AF65-F5344CB8AC3E}">
        <p14:creationId xmlns:p14="http://schemas.microsoft.com/office/powerpoint/2010/main" val="4473074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EB9C2-D2A9-4CBE-B5DC-8D5735C7001E}"/>
              </a:ext>
            </a:extLst>
          </p:cNvPr>
          <p:cNvSpPr>
            <a:spLocks noGrp="1"/>
          </p:cNvSpPr>
          <p:nvPr>
            <p:ph type="title"/>
          </p:nvPr>
        </p:nvSpPr>
        <p:spPr/>
        <p:txBody>
          <a:bodyPr/>
          <a:lstStyle/>
          <a:p>
            <a:r>
              <a:rPr lang="en-US" sz="3600" dirty="0"/>
              <a:t>International Example: </a:t>
            </a:r>
            <a:br>
              <a:rPr lang="en-US" sz="3600" dirty="0"/>
            </a:br>
            <a:r>
              <a:rPr lang="en-US" sz="3600" dirty="0"/>
              <a:t>Copenhagen Bicycle Account </a:t>
            </a:r>
          </a:p>
        </p:txBody>
      </p:sp>
      <p:sp>
        <p:nvSpPr>
          <p:cNvPr id="3" name="Content Placeholder 2">
            <a:extLst>
              <a:ext uri="{FF2B5EF4-FFF2-40B4-BE49-F238E27FC236}">
                <a16:creationId xmlns:a16="http://schemas.microsoft.com/office/drawing/2014/main" id="{E2C9C9FA-BEEC-4058-8FD7-9CE2659B26BA}"/>
              </a:ext>
            </a:extLst>
          </p:cNvPr>
          <p:cNvSpPr>
            <a:spLocks noGrp="1"/>
          </p:cNvSpPr>
          <p:nvPr>
            <p:ph idx="1"/>
          </p:nvPr>
        </p:nvSpPr>
        <p:spPr>
          <a:xfrm>
            <a:off x="359508" y="1200150"/>
            <a:ext cx="7921850" cy="3600450"/>
          </a:xfrm>
        </p:spPr>
        <p:txBody>
          <a:bodyPr/>
          <a:lstStyle/>
          <a:p>
            <a:r>
              <a:rPr lang="en-US" dirty="0"/>
              <a:t>Two data sources for biennial assessment bicycling:</a:t>
            </a:r>
          </a:p>
          <a:p>
            <a:pPr lvl="1"/>
            <a:r>
              <a:rPr lang="en-US" dirty="0"/>
              <a:t>Phone interviews and data from Danish National Travel Survey</a:t>
            </a:r>
          </a:p>
          <a:p>
            <a:pPr lvl="1"/>
            <a:r>
              <a:rPr lang="en-US" dirty="0"/>
              <a:t>Field measurements of bicycle travel time on select facilities</a:t>
            </a:r>
          </a:p>
          <a:p>
            <a:r>
              <a:rPr lang="en-US" dirty="0"/>
              <a:t>Mode share, state of facilities, public satisfaction, etc.</a:t>
            </a:r>
          </a:p>
          <a:p>
            <a:r>
              <a:rPr lang="en-US" dirty="0"/>
              <a:t>Used for planning, political lobbying, and communicating efforts to the public </a:t>
            </a:r>
          </a:p>
          <a:p>
            <a:r>
              <a:rPr lang="en-US" dirty="0"/>
              <a:t>Other countries have used this as a model </a:t>
            </a:r>
          </a:p>
          <a:p>
            <a:pPr lvl="1"/>
            <a:endParaRPr lang="en-US" dirty="0"/>
          </a:p>
          <a:p>
            <a:pPr lvl="1"/>
            <a:endParaRPr lang="en-US" dirty="0"/>
          </a:p>
        </p:txBody>
      </p:sp>
      <p:sp>
        <p:nvSpPr>
          <p:cNvPr id="4" name="Slide Number Placeholder 3">
            <a:extLst>
              <a:ext uri="{FF2B5EF4-FFF2-40B4-BE49-F238E27FC236}">
                <a16:creationId xmlns:a16="http://schemas.microsoft.com/office/drawing/2014/main" id="{36FA8BA8-2A96-4BF8-9736-D6F2BC4940AB}"/>
              </a:ext>
            </a:extLst>
          </p:cNvPr>
          <p:cNvSpPr>
            <a:spLocks noGrp="1"/>
          </p:cNvSpPr>
          <p:nvPr>
            <p:ph type="sldNum" sz="quarter" idx="12"/>
          </p:nvPr>
        </p:nvSpPr>
        <p:spPr/>
        <p:txBody>
          <a:bodyPr/>
          <a:lstStyle/>
          <a:p>
            <a:fld id="{588A7B10-5B59-5847-A2D4-DA6B67CC2B64}" type="slidenum">
              <a:rPr lang="en-US" smtClean="0"/>
              <a:t>36</a:t>
            </a:fld>
            <a:endParaRPr lang="en-US"/>
          </a:p>
        </p:txBody>
      </p:sp>
    </p:spTree>
    <p:extLst>
      <p:ext uri="{BB962C8B-B14F-4D97-AF65-F5344CB8AC3E}">
        <p14:creationId xmlns:p14="http://schemas.microsoft.com/office/powerpoint/2010/main" val="4971878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a:xfrm>
            <a:off x="722314" y="3681454"/>
            <a:ext cx="7659687" cy="1309646"/>
          </a:xfrm>
        </p:spPr>
        <p:txBody>
          <a:bodyPr/>
          <a:lstStyle/>
          <a:p>
            <a:pPr lvl="0"/>
            <a:r>
              <a:rPr lang="en-US" dirty="0"/>
              <a:t>Estimating Bicycling and walking Trips</a:t>
            </a:r>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37</a:t>
            </a:fld>
            <a:endParaRPr lang="en-US"/>
          </a:p>
        </p:txBody>
      </p:sp>
    </p:spTree>
    <p:extLst>
      <p:ext uri="{BB962C8B-B14F-4D97-AF65-F5344CB8AC3E}">
        <p14:creationId xmlns:p14="http://schemas.microsoft.com/office/powerpoint/2010/main" val="25073837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E54C-B384-49B9-A22B-AD5AA0346E64}"/>
              </a:ext>
            </a:extLst>
          </p:cNvPr>
          <p:cNvSpPr>
            <a:spLocks noGrp="1"/>
          </p:cNvSpPr>
          <p:nvPr>
            <p:ph type="title"/>
          </p:nvPr>
        </p:nvSpPr>
        <p:spPr/>
        <p:txBody>
          <a:bodyPr>
            <a:noAutofit/>
          </a:bodyPr>
          <a:lstStyle/>
          <a:p>
            <a:r>
              <a:rPr lang="en-US" sz="4800" dirty="0"/>
              <a:t>Goals of Estimating Demand</a:t>
            </a:r>
          </a:p>
        </p:txBody>
      </p:sp>
      <p:sp>
        <p:nvSpPr>
          <p:cNvPr id="3" name="Content Placeholder 2">
            <a:extLst>
              <a:ext uri="{FF2B5EF4-FFF2-40B4-BE49-F238E27FC236}">
                <a16:creationId xmlns:a16="http://schemas.microsoft.com/office/drawing/2014/main" id="{67BBDB84-153A-4138-8EC9-15DD339D07FF}"/>
              </a:ext>
            </a:extLst>
          </p:cNvPr>
          <p:cNvSpPr>
            <a:spLocks noGrp="1"/>
          </p:cNvSpPr>
          <p:nvPr>
            <p:ph idx="1"/>
          </p:nvPr>
        </p:nvSpPr>
        <p:spPr>
          <a:xfrm>
            <a:off x="359508" y="1147313"/>
            <a:ext cx="7620000" cy="3653287"/>
          </a:xfrm>
        </p:spPr>
        <p:txBody>
          <a:bodyPr>
            <a:normAutofit/>
          </a:bodyPr>
          <a:lstStyle/>
          <a:p>
            <a:pPr lvl="0"/>
            <a:r>
              <a:rPr lang="en-US" sz="2400" dirty="0"/>
              <a:t>Predict levels of activity, and help inform decisions on issues such as:</a:t>
            </a:r>
          </a:p>
          <a:p>
            <a:pPr lvl="1"/>
            <a:r>
              <a:rPr lang="en-US" sz="2200" dirty="0"/>
              <a:t>Future facility use</a:t>
            </a:r>
          </a:p>
          <a:p>
            <a:pPr lvl="1"/>
            <a:r>
              <a:rPr lang="en-US" sz="2200" dirty="0"/>
              <a:t>Project prioritization</a:t>
            </a:r>
          </a:p>
          <a:p>
            <a:pPr lvl="1"/>
            <a:r>
              <a:rPr lang="en-US" sz="2200" dirty="0"/>
              <a:t>The impact of future development</a:t>
            </a:r>
          </a:p>
        </p:txBody>
      </p:sp>
      <p:sp>
        <p:nvSpPr>
          <p:cNvPr id="4" name="Slide Number Placeholder 3">
            <a:extLst>
              <a:ext uri="{FF2B5EF4-FFF2-40B4-BE49-F238E27FC236}">
                <a16:creationId xmlns:a16="http://schemas.microsoft.com/office/drawing/2014/main" id="{4A156786-2491-4483-A97B-D955966BE77A}"/>
              </a:ext>
            </a:extLst>
          </p:cNvPr>
          <p:cNvSpPr>
            <a:spLocks noGrp="1"/>
          </p:cNvSpPr>
          <p:nvPr>
            <p:ph type="sldNum" sz="quarter" idx="12"/>
          </p:nvPr>
        </p:nvSpPr>
        <p:spPr/>
        <p:txBody>
          <a:bodyPr/>
          <a:lstStyle/>
          <a:p>
            <a:fld id="{588A7B10-5B59-5847-A2D4-DA6B67CC2B64}" type="slidenum">
              <a:rPr lang="en-US" smtClean="0"/>
              <a:t>38</a:t>
            </a:fld>
            <a:endParaRPr lang="en-US"/>
          </a:p>
        </p:txBody>
      </p:sp>
      <p:pic>
        <p:nvPicPr>
          <p:cNvPr id="2050" name="Picture 2">
            <a:extLst>
              <a:ext uri="{FF2B5EF4-FFF2-40B4-BE49-F238E27FC236}">
                <a16:creationId xmlns:a16="http://schemas.microsoft.com/office/drawing/2014/main" id="{6BCE7C5D-99C0-4BD2-89D6-282954F578A0}"/>
              </a:ext>
            </a:extLst>
          </p:cNvPr>
          <p:cNvPicPr>
            <a:picLocks noChangeAspect="1" noChangeArrowheads="1"/>
          </p:cNvPicPr>
          <p:nvPr/>
        </p:nvPicPr>
        <p:blipFill>
          <a:blip r:embed="rId3"/>
          <a:srcRect/>
          <a:stretch/>
        </p:blipFill>
        <p:spPr bwMode="auto">
          <a:xfrm>
            <a:off x="2421148" y="3304002"/>
            <a:ext cx="4301703" cy="1583027"/>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371C7AD1-AEF7-4F28-993C-259CE0E4A3A1}"/>
              </a:ext>
            </a:extLst>
          </p:cNvPr>
          <p:cNvSpPr txBox="1"/>
          <p:nvPr/>
        </p:nvSpPr>
        <p:spPr>
          <a:xfrm>
            <a:off x="4502991" y="4863706"/>
            <a:ext cx="2694957" cy="253916"/>
          </a:xfrm>
          <a:prstGeom prst="rect">
            <a:avLst/>
          </a:prstGeom>
          <a:noFill/>
        </p:spPr>
        <p:txBody>
          <a:bodyPr wrap="square" rtlCol="0">
            <a:spAutoFit/>
          </a:bodyPr>
          <a:lstStyle/>
          <a:p>
            <a:r>
              <a:rPr lang="en-US" sz="1050" i="1" dirty="0"/>
              <a:t>pedbikeimages.org – </a:t>
            </a:r>
            <a:r>
              <a:rPr lang="en-US" sz="1050" i="1" dirty="0" err="1"/>
              <a:t>PeopleForBikes</a:t>
            </a:r>
            <a:endParaRPr lang="en-US" sz="1050" i="1" dirty="0"/>
          </a:p>
        </p:txBody>
      </p:sp>
    </p:spTree>
    <p:extLst>
      <p:ext uri="{BB962C8B-B14F-4D97-AF65-F5344CB8AC3E}">
        <p14:creationId xmlns:p14="http://schemas.microsoft.com/office/powerpoint/2010/main" val="1193446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11EAF-66AE-4BFF-88A5-0AC322AF36B2}"/>
              </a:ext>
            </a:extLst>
          </p:cNvPr>
          <p:cNvSpPr>
            <a:spLocks noGrp="1"/>
          </p:cNvSpPr>
          <p:nvPr>
            <p:ph type="title"/>
          </p:nvPr>
        </p:nvSpPr>
        <p:spPr>
          <a:xfrm>
            <a:off x="359508" y="256779"/>
            <a:ext cx="7620000" cy="857250"/>
          </a:xfrm>
        </p:spPr>
        <p:txBody>
          <a:bodyPr>
            <a:normAutofit fontScale="90000"/>
          </a:bodyPr>
          <a:lstStyle/>
          <a:p>
            <a:r>
              <a:rPr lang="en-US" sz="4400" dirty="0"/>
              <a:t>Key Differences from Forecasting Vehicle Trips</a:t>
            </a:r>
          </a:p>
        </p:txBody>
      </p:sp>
      <p:sp>
        <p:nvSpPr>
          <p:cNvPr id="3" name="Content Placeholder 2">
            <a:extLst>
              <a:ext uri="{FF2B5EF4-FFF2-40B4-BE49-F238E27FC236}">
                <a16:creationId xmlns:a16="http://schemas.microsoft.com/office/drawing/2014/main" id="{0E3FDEEC-375D-4481-B6DD-FC0DF3480CF8}"/>
              </a:ext>
            </a:extLst>
          </p:cNvPr>
          <p:cNvSpPr>
            <a:spLocks noGrp="1"/>
          </p:cNvSpPr>
          <p:nvPr>
            <p:ph idx="1"/>
          </p:nvPr>
        </p:nvSpPr>
        <p:spPr>
          <a:xfrm>
            <a:off x="359508" y="1423357"/>
            <a:ext cx="7706190" cy="3514163"/>
          </a:xfrm>
        </p:spPr>
        <p:txBody>
          <a:bodyPr>
            <a:normAutofit lnSpcReduction="10000"/>
          </a:bodyPr>
          <a:lstStyle/>
          <a:p>
            <a:r>
              <a:rPr lang="en-US" dirty="0"/>
              <a:t>The relationship to </a:t>
            </a:r>
            <a:r>
              <a:rPr lang="en-US" sz="2400" dirty="0">
                <a:solidFill>
                  <a:schemeClr val="tx2"/>
                </a:solidFill>
              </a:rPr>
              <a:t>land use </a:t>
            </a:r>
            <a:r>
              <a:rPr lang="en-US" dirty="0"/>
              <a:t>and the </a:t>
            </a:r>
            <a:r>
              <a:rPr lang="en-US" sz="2400" dirty="0">
                <a:solidFill>
                  <a:schemeClr val="tx2"/>
                </a:solidFill>
              </a:rPr>
              <a:t>travel network</a:t>
            </a:r>
          </a:p>
          <a:p>
            <a:r>
              <a:rPr lang="en-US" sz="2400" dirty="0">
                <a:solidFill>
                  <a:schemeClr val="tx2"/>
                </a:solidFill>
              </a:rPr>
              <a:t>Acceptable trip distances </a:t>
            </a:r>
            <a:r>
              <a:rPr lang="en-US" dirty="0"/>
              <a:t>vary by trip purpose</a:t>
            </a:r>
          </a:p>
          <a:p>
            <a:r>
              <a:rPr lang="en-US" dirty="0"/>
              <a:t>People living in compact, mixed-use setting make more </a:t>
            </a:r>
            <a:r>
              <a:rPr lang="en-US" sz="2400" dirty="0">
                <a:solidFill>
                  <a:schemeClr val="tx2"/>
                </a:solidFill>
              </a:rPr>
              <a:t>one-stop journeys</a:t>
            </a:r>
            <a:r>
              <a:rPr lang="en-US" dirty="0"/>
              <a:t>; bike/walk is more likely for these trips</a:t>
            </a:r>
          </a:p>
          <a:p>
            <a:r>
              <a:rPr lang="en-US" dirty="0"/>
              <a:t>The </a:t>
            </a:r>
            <a:r>
              <a:rPr lang="en-US" sz="2400" dirty="0">
                <a:solidFill>
                  <a:schemeClr val="tx2"/>
                </a:solidFill>
              </a:rPr>
              <a:t>natural environment </a:t>
            </a:r>
            <a:r>
              <a:rPr lang="en-US" dirty="0"/>
              <a:t>is of greater consequence</a:t>
            </a:r>
          </a:p>
          <a:p>
            <a:r>
              <a:rPr lang="en-US" dirty="0"/>
              <a:t>Concerns about </a:t>
            </a:r>
            <a:r>
              <a:rPr lang="en-US" sz="2400" dirty="0">
                <a:solidFill>
                  <a:schemeClr val="tx2"/>
                </a:solidFill>
              </a:rPr>
              <a:t>personal safety</a:t>
            </a:r>
          </a:p>
          <a:p>
            <a:r>
              <a:rPr lang="en-US" sz="2400" dirty="0">
                <a:solidFill>
                  <a:schemeClr val="tx2"/>
                </a:solidFill>
              </a:rPr>
              <a:t>Age and gender differences </a:t>
            </a:r>
            <a:r>
              <a:rPr lang="en-US" dirty="0"/>
              <a:t>observed between motorized and nonmotorized travelers and between bicyclists and pedestrians</a:t>
            </a:r>
          </a:p>
        </p:txBody>
      </p:sp>
      <p:sp>
        <p:nvSpPr>
          <p:cNvPr id="4" name="Slide Number Placeholder 3">
            <a:extLst>
              <a:ext uri="{FF2B5EF4-FFF2-40B4-BE49-F238E27FC236}">
                <a16:creationId xmlns:a16="http://schemas.microsoft.com/office/drawing/2014/main" id="{9D68BEC3-D298-43BF-93D7-445060187D48}"/>
              </a:ext>
            </a:extLst>
          </p:cNvPr>
          <p:cNvSpPr>
            <a:spLocks noGrp="1"/>
          </p:cNvSpPr>
          <p:nvPr>
            <p:ph type="sldNum" sz="quarter" idx="12"/>
          </p:nvPr>
        </p:nvSpPr>
        <p:spPr/>
        <p:txBody>
          <a:bodyPr/>
          <a:lstStyle/>
          <a:p>
            <a:fld id="{588A7B10-5B59-5847-A2D4-DA6B67CC2B64}" type="slidenum">
              <a:rPr lang="en-US" smtClean="0"/>
              <a:t>39</a:t>
            </a:fld>
            <a:endParaRPr lang="en-US"/>
          </a:p>
        </p:txBody>
      </p:sp>
    </p:spTree>
    <p:extLst>
      <p:ext uri="{BB962C8B-B14F-4D97-AF65-F5344CB8AC3E}">
        <p14:creationId xmlns:p14="http://schemas.microsoft.com/office/powerpoint/2010/main" val="17791299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6E57F-89CD-44DD-9048-ACC298B34063}"/>
              </a:ext>
            </a:extLst>
          </p:cNvPr>
          <p:cNvSpPr>
            <a:spLocks noGrp="1"/>
          </p:cNvSpPr>
          <p:nvPr>
            <p:ph type="title"/>
          </p:nvPr>
        </p:nvSpPr>
        <p:spPr/>
        <p:txBody>
          <a:bodyPr/>
          <a:lstStyle/>
          <a:p>
            <a:r>
              <a:rPr lang="en-US" dirty="0"/>
              <a:t>Why Collect Data?</a:t>
            </a:r>
          </a:p>
        </p:txBody>
      </p:sp>
      <p:sp>
        <p:nvSpPr>
          <p:cNvPr id="3" name="Content Placeholder 2">
            <a:extLst>
              <a:ext uri="{FF2B5EF4-FFF2-40B4-BE49-F238E27FC236}">
                <a16:creationId xmlns:a16="http://schemas.microsoft.com/office/drawing/2014/main" id="{8B4E8AE0-BCE7-4673-999D-A2B992FEF0E3}"/>
              </a:ext>
            </a:extLst>
          </p:cNvPr>
          <p:cNvSpPr>
            <a:spLocks noGrp="1"/>
          </p:cNvSpPr>
          <p:nvPr>
            <p:ph idx="1"/>
          </p:nvPr>
        </p:nvSpPr>
        <p:spPr>
          <a:xfrm>
            <a:off x="359508" y="1200150"/>
            <a:ext cx="6568066" cy="3600450"/>
          </a:xfrm>
        </p:spPr>
        <p:txBody>
          <a:bodyPr/>
          <a:lstStyle/>
          <a:p>
            <a:r>
              <a:rPr lang="en-US" dirty="0"/>
              <a:t>“Data” in pedestrian and bicycle transportation means qualitative AND quantitative</a:t>
            </a:r>
          </a:p>
          <a:p>
            <a:pPr lvl="1"/>
            <a:r>
              <a:rPr lang="en-US" dirty="0"/>
              <a:t>Spreadsheets and maps can’t tell you everything</a:t>
            </a:r>
          </a:p>
          <a:p>
            <a:pPr lvl="1"/>
            <a:r>
              <a:rPr lang="en-US" dirty="0"/>
              <a:t>Remember to go out and talk to people</a:t>
            </a:r>
          </a:p>
        </p:txBody>
      </p:sp>
      <p:sp>
        <p:nvSpPr>
          <p:cNvPr id="4" name="Slide Number Placeholder 3">
            <a:extLst>
              <a:ext uri="{FF2B5EF4-FFF2-40B4-BE49-F238E27FC236}">
                <a16:creationId xmlns:a16="http://schemas.microsoft.com/office/drawing/2014/main" id="{E1CD150F-A6CE-44D6-9998-E9312BAF317A}"/>
              </a:ext>
            </a:extLst>
          </p:cNvPr>
          <p:cNvSpPr>
            <a:spLocks noGrp="1"/>
          </p:cNvSpPr>
          <p:nvPr>
            <p:ph type="sldNum" sz="quarter" idx="12"/>
          </p:nvPr>
        </p:nvSpPr>
        <p:spPr/>
        <p:txBody>
          <a:bodyPr/>
          <a:lstStyle/>
          <a:p>
            <a:fld id="{588A7B10-5B59-5847-A2D4-DA6B67CC2B64}" type="slidenum">
              <a:rPr lang="en-US" smtClean="0"/>
              <a:t>4</a:t>
            </a:fld>
            <a:endParaRPr lang="en-US"/>
          </a:p>
        </p:txBody>
      </p:sp>
      <p:pic>
        <p:nvPicPr>
          <p:cNvPr id="6" name="Picture 5" descr="Aerial shot of multiple people walking in different directions across the floor of a transit station">
            <a:extLst>
              <a:ext uri="{FF2B5EF4-FFF2-40B4-BE49-F238E27FC236}">
                <a16:creationId xmlns:a16="http://schemas.microsoft.com/office/drawing/2014/main" id="{91AB6B6C-061B-4E88-862F-D3F960DDA2E8}"/>
              </a:ext>
            </a:extLst>
          </p:cNvPr>
          <p:cNvPicPr>
            <a:picLocks noChangeAspect="1"/>
          </p:cNvPicPr>
          <p:nvPr/>
        </p:nvPicPr>
        <p:blipFill>
          <a:blip r:embed="rId3"/>
          <a:stretch>
            <a:fillRect/>
          </a:stretch>
        </p:blipFill>
        <p:spPr>
          <a:xfrm>
            <a:off x="2614841" y="2839525"/>
            <a:ext cx="3109334" cy="2072889"/>
          </a:xfrm>
          <a:prstGeom prst="rect">
            <a:avLst/>
          </a:prstGeom>
        </p:spPr>
      </p:pic>
      <p:sp>
        <p:nvSpPr>
          <p:cNvPr id="7" name="TextBox 6">
            <a:extLst>
              <a:ext uri="{FF2B5EF4-FFF2-40B4-BE49-F238E27FC236}">
                <a16:creationId xmlns:a16="http://schemas.microsoft.com/office/drawing/2014/main" id="{8A1C74C6-587D-43A2-A29B-6D7232CE17EE}"/>
              </a:ext>
            </a:extLst>
          </p:cNvPr>
          <p:cNvSpPr txBox="1"/>
          <p:nvPr/>
        </p:nvSpPr>
        <p:spPr>
          <a:xfrm rot="16200000">
            <a:off x="4978494" y="4124985"/>
            <a:ext cx="1752972" cy="261610"/>
          </a:xfrm>
          <a:prstGeom prst="rect">
            <a:avLst/>
          </a:prstGeom>
          <a:noFill/>
        </p:spPr>
        <p:txBody>
          <a:bodyPr wrap="square" rtlCol="0">
            <a:spAutoFit/>
          </a:bodyPr>
          <a:lstStyle/>
          <a:p>
            <a:pPr algn="r"/>
            <a:r>
              <a:rPr lang="en-US" sz="1050" i="1" dirty="0" err="1"/>
              <a:t>Unsplash</a:t>
            </a:r>
            <a:r>
              <a:rPr lang="en-US" sz="1050" i="1" dirty="0"/>
              <a:t> – Timon </a:t>
            </a:r>
            <a:r>
              <a:rPr lang="en-US" sz="1050" i="1" dirty="0" err="1"/>
              <a:t>Studler</a:t>
            </a:r>
            <a:endParaRPr lang="en-US" sz="1050" i="1" dirty="0"/>
          </a:p>
        </p:txBody>
      </p:sp>
    </p:spTree>
    <p:extLst>
      <p:ext uri="{BB962C8B-B14F-4D97-AF65-F5344CB8AC3E}">
        <p14:creationId xmlns:p14="http://schemas.microsoft.com/office/powerpoint/2010/main" val="38992456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BFAC3-4B3A-46AC-AAA5-6984F0E39ED6}"/>
              </a:ext>
            </a:extLst>
          </p:cNvPr>
          <p:cNvSpPr>
            <a:spLocks noGrp="1"/>
          </p:cNvSpPr>
          <p:nvPr>
            <p:ph type="title"/>
          </p:nvPr>
        </p:nvSpPr>
        <p:spPr/>
        <p:txBody>
          <a:bodyPr/>
          <a:lstStyle/>
          <a:p>
            <a:r>
              <a:rPr lang="en-US" dirty="0"/>
              <a:t>Methods by Geographic Scale</a:t>
            </a:r>
          </a:p>
        </p:txBody>
      </p:sp>
      <p:sp>
        <p:nvSpPr>
          <p:cNvPr id="6" name="Content Placeholder 5">
            <a:extLst>
              <a:ext uri="{FF2B5EF4-FFF2-40B4-BE49-F238E27FC236}">
                <a16:creationId xmlns:a16="http://schemas.microsoft.com/office/drawing/2014/main" id="{9339553F-7A3C-485C-BFF8-E790FAA3B06C}"/>
              </a:ext>
            </a:extLst>
          </p:cNvPr>
          <p:cNvSpPr>
            <a:spLocks noGrp="1"/>
          </p:cNvSpPr>
          <p:nvPr>
            <p:ph idx="1"/>
          </p:nvPr>
        </p:nvSpPr>
        <p:spPr/>
        <p:txBody>
          <a:bodyPr>
            <a:normAutofit lnSpcReduction="10000"/>
          </a:bodyPr>
          <a:lstStyle/>
          <a:p>
            <a:r>
              <a:rPr lang="en-US" dirty="0"/>
              <a:t>Local level</a:t>
            </a:r>
          </a:p>
          <a:p>
            <a:pPr lvl="1"/>
            <a:r>
              <a:rPr lang="en-US" b="1" dirty="0"/>
              <a:t>Factor methods and sketch planning techniques</a:t>
            </a:r>
          </a:p>
          <a:p>
            <a:pPr lvl="1"/>
            <a:r>
              <a:rPr lang="en-US" dirty="0"/>
              <a:t>Aggregate demand models</a:t>
            </a:r>
          </a:p>
          <a:p>
            <a:pPr lvl="1"/>
            <a:r>
              <a:rPr lang="en-US" dirty="0"/>
              <a:t>Bike share forecasting</a:t>
            </a:r>
          </a:p>
          <a:p>
            <a:r>
              <a:rPr lang="en-US" dirty="0"/>
              <a:t>Corridor and sub-area level</a:t>
            </a:r>
          </a:p>
          <a:p>
            <a:pPr lvl="1"/>
            <a:r>
              <a:rPr lang="en-US" dirty="0"/>
              <a:t>GIS and spatial tools</a:t>
            </a:r>
          </a:p>
          <a:p>
            <a:pPr lvl="1"/>
            <a:r>
              <a:rPr lang="en-US" dirty="0"/>
              <a:t>Network simulation tools</a:t>
            </a:r>
          </a:p>
          <a:p>
            <a:r>
              <a:rPr lang="en-US" dirty="0"/>
              <a:t>Regional level</a:t>
            </a:r>
          </a:p>
          <a:p>
            <a:pPr lvl="1"/>
            <a:r>
              <a:rPr lang="en-US" b="1" dirty="0"/>
              <a:t>Regional travel demand forecasting models</a:t>
            </a:r>
          </a:p>
          <a:p>
            <a:pPr lvl="1"/>
            <a:r>
              <a:rPr lang="en-US" b="1" dirty="0"/>
              <a:t>Activity and tour-based models</a:t>
            </a:r>
          </a:p>
        </p:txBody>
      </p:sp>
      <p:sp>
        <p:nvSpPr>
          <p:cNvPr id="4" name="Slide Number Placeholder 3">
            <a:extLst>
              <a:ext uri="{FF2B5EF4-FFF2-40B4-BE49-F238E27FC236}">
                <a16:creationId xmlns:a16="http://schemas.microsoft.com/office/drawing/2014/main" id="{B60B33EC-D3E6-4748-9EA1-5797ECC46445}"/>
              </a:ext>
            </a:extLst>
          </p:cNvPr>
          <p:cNvSpPr>
            <a:spLocks noGrp="1"/>
          </p:cNvSpPr>
          <p:nvPr>
            <p:ph type="sldNum" sz="quarter" idx="12"/>
          </p:nvPr>
        </p:nvSpPr>
        <p:spPr/>
        <p:txBody>
          <a:bodyPr/>
          <a:lstStyle/>
          <a:p>
            <a:fld id="{588A7B10-5B59-5847-A2D4-DA6B67CC2B64}" type="slidenum">
              <a:rPr lang="en-US" smtClean="0"/>
              <a:t>40</a:t>
            </a:fld>
            <a:endParaRPr lang="en-US"/>
          </a:p>
        </p:txBody>
      </p:sp>
    </p:spTree>
    <p:extLst>
      <p:ext uri="{BB962C8B-B14F-4D97-AF65-F5344CB8AC3E}">
        <p14:creationId xmlns:p14="http://schemas.microsoft.com/office/powerpoint/2010/main" val="34848091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nfographic. Shows Geographic Framework for Bicycle and Pedestrian Modeling Methods. The x-axis, from left to right, has the following items: regional planning; corridor and subarea planning; community, project, and facility planning. The y-axis, from top to bottom, has the following items: regional models; GIS-Spatial Tools and Network Simulation; Factoring Methods, Sketch Planning &amp; Direct Demand Techniques. The top row has an arrow starting in regional planning and pointing left. The middle row has an arrow which points both directions. The bottom row has an arrow starting in community, project, and facility planning and pointing left. ">
            <a:extLst>
              <a:ext uri="{FF2B5EF4-FFF2-40B4-BE49-F238E27FC236}">
                <a16:creationId xmlns:a16="http://schemas.microsoft.com/office/drawing/2014/main" id="{FEB16C6E-954E-4D66-A696-49E24755D635}"/>
              </a:ext>
            </a:extLst>
          </p:cNvPr>
          <p:cNvPicPr>
            <a:picLocks noChangeAspect="1"/>
          </p:cNvPicPr>
          <p:nvPr/>
        </p:nvPicPr>
        <p:blipFill rotWithShape="1">
          <a:blip r:embed="rId3"/>
          <a:srcRect r="4060" b="3260"/>
          <a:stretch/>
        </p:blipFill>
        <p:spPr>
          <a:xfrm>
            <a:off x="2196726" y="914399"/>
            <a:ext cx="5782782" cy="4023121"/>
          </a:xfrm>
          <a:prstGeom prst="rect">
            <a:avLst/>
          </a:prstGeom>
          <a:effectLst>
            <a:softEdge rad="63500"/>
          </a:effectLst>
        </p:spPr>
      </p:pic>
      <p:sp>
        <p:nvSpPr>
          <p:cNvPr id="2" name="Title 1">
            <a:extLst>
              <a:ext uri="{FF2B5EF4-FFF2-40B4-BE49-F238E27FC236}">
                <a16:creationId xmlns:a16="http://schemas.microsoft.com/office/drawing/2014/main" id="{2B3BFAC3-4B3A-46AC-AAA5-6984F0E39ED6}"/>
              </a:ext>
            </a:extLst>
          </p:cNvPr>
          <p:cNvSpPr>
            <a:spLocks noGrp="1"/>
          </p:cNvSpPr>
          <p:nvPr>
            <p:ph type="title"/>
          </p:nvPr>
        </p:nvSpPr>
        <p:spPr/>
        <p:txBody>
          <a:bodyPr/>
          <a:lstStyle/>
          <a:p>
            <a:r>
              <a:rPr lang="en-US" dirty="0"/>
              <a:t>Methods by Geographic Scale</a:t>
            </a:r>
          </a:p>
        </p:txBody>
      </p:sp>
      <p:sp>
        <p:nvSpPr>
          <p:cNvPr id="6" name="Content Placeholder 5">
            <a:extLst>
              <a:ext uri="{FF2B5EF4-FFF2-40B4-BE49-F238E27FC236}">
                <a16:creationId xmlns:a16="http://schemas.microsoft.com/office/drawing/2014/main" id="{9339553F-7A3C-485C-BFF8-E790FAA3B06C}"/>
              </a:ext>
            </a:extLst>
          </p:cNvPr>
          <p:cNvSpPr>
            <a:spLocks noGrp="1"/>
          </p:cNvSpPr>
          <p:nvPr>
            <p:ph idx="1"/>
          </p:nvPr>
        </p:nvSpPr>
        <p:spPr/>
        <p:txBody>
          <a:bodyPr/>
          <a:lstStyle/>
          <a:p>
            <a:r>
              <a:rPr lang="en-US" dirty="0"/>
              <a:t>There is also some overlap…</a:t>
            </a:r>
          </a:p>
        </p:txBody>
      </p:sp>
      <p:sp>
        <p:nvSpPr>
          <p:cNvPr id="4" name="Slide Number Placeholder 3">
            <a:extLst>
              <a:ext uri="{FF2B5EF4-FFF2-40B4-BE49-F238E27FC236}">
                <a16:creationId xmlns:a16="http://schemas.microsoft.com/office/drawing/2014/main" id="{B60B33EC-D3E6-4748-9EA1-5797ECC46445}"/>
              </a:ext>
            </a:extLst>
          </p:cNvPr>
          <p:cNvSpPr>
            <a:spLocks noGrp="1"/>
          </p:cNvSpPr>
          <p:nvPr>
            <p:ph type="sldNum" sz="quarter" idx="12"/>
          </p:nvPr>
        </p:nvSpPr>
        <p:spPr/>
        <p:txBody>
          <a:bodyPr/>
          <a:lstStyle/>
          <a:p>
            <a:fld id="{588A7B10-5B59-5847-A2D4-DA6B67CC2B64}" type="slidenum">
              <a:rPr lang="en-US" smtClean="0"/>
              <a:t>41</a:t>
            </a:fld>
            <a:endParaRPr lang="en-US"/>
          </a:p>
        </p:txBody>
      </p:sp>
      <p:sp>
        <p:nvSpPr>
          <p:cNvPr id="7" name="TextBox 6">
            <a:extLst>
              <a:ext uri="{FF2B5EF4-FFF2-40B4-BE49-F238E27FC236}">
                <a16:creationId xmlns:a16="http://schemas.microsoft.com/office/drawing/2014/main" id="{BE98DD50-B1AE-4F13-B396-4B3D45166659}"/>
              </a:ext>
            </a:extLst>
          </p:cNvPr>
          <p:cNvSpPr txBox="1"/>
          <p:nvPr/>
        </p:nvSpPr>
        <p:spPr>
          <a:xfrm>
            <a:off x="5348380" y="4854515"/>
            <a:ext cx="2694957" cy="253916"/>
          </a:xfrm>
          <a:prstGeom prst="rect">
            <a:avLst/>
          </a:prstGeom>
          <a:noFill/>
        </p:spPr>
        <p:txBody>
          <a:bodyPr wrap="square" rtlCol="0">
            <a:spAutoFit/>
          </a:bodyPr>
          <a:lstStyle/>
          <a:p>
            <a:pPr algn="r"/>
            <a:r>
              <a:rPr lang="en-US" sz="1050" i="1" dirty="0"/>
              <a:t>PBIC adapted from NCHRP 08-78</a:t>
            </a:r>
          </a:p>
        </p:txBody>
      </p:sp>
    </p:spTree>
    <p:extLst>
      <p:ext uri="{BB962C8B-B14F-4D97-AF65-F5344CB8AC3E}">
        <p14:creationId xmlns:p14="http://schemas.microsoft.com/office/powerpoint/2010/main" val="27375076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3AF87-BBEB-439C-B732-7C81AB3F46F6}"/>
              </a:ext>
            </a:extLst>
          </p:cNvPr>
          <p:cNvSpPr>
            <a:spLocks noGrp="1"/>
          </p:cNvSpPr>
          <p:nvPr>
            <p:ph type="title"/>
          </p:nvPr>
        </p:nvSpPr>
        <p:spPr/>
        <p:txBody>
          <a:bodyPr>
            <a:normAutofit fontScale="90000"/>
          </a:bodyPr>
          <a:lstStyle/>
          <a:p>
            <a:r>
              <a:rPr lang="en-US" dirty="0"/>
              <a:t>Factor Methods and Sketch Planning Techniques</a:t>
            </a:r>
          </a:p>
        </p:txBody>
      </p:sp>
      <p:sp>
        <p:nvSpPr>
          <p:cNvPr id="3" name="Content Placeholder 2">
            <a:extLst>
              <a:ext uri="{FF2B5EF4-FFF2-40B4-BE49-F238E27FC236}">
                <a16:creationId xmlns:a16="http://schemas.microsoft.com/office/drawing/2014/main" id="{2FD83796-BF25-481B-9399-2FD2E09EEED8}"/>
              </a:ext>
            </a:extLst>
          </p:cNvPr>
          <p:cNvSpPr>
            <a:spLocks noGrp="1"/>
          </p:cNvSpPr>
          <p:nvPr>
            <p:ph idx="1"/>
          </p:nvPr>
        </p:nvSpPr>
        <p:spPr>
          <a:xfrm>
            <a:off x="359508" y="1362974"/>
            <a:ext cx="6955692" cy="3437626"/>
          </a:xfrm>
        </p:spPr>
        <p:txBody>
          <a:bodyPr/>
          <a:lstStyle/>
          <a:p>
            <a:r>
              <a:rPr lang="en-US" dirty="0"/>
              <a:t>Estimate demand using Census data or traffic volumes on adjacent streets</a:t>
            </a:r>
          </a:p>
          <a:p>
            <a:r>
              <a:rPr lang="en-US" dirty="0"/>
              <a:t>Advantages:</a:t>
            </a:r>
          </a:p>
          <a:p>
            <a:pPr lvl="1"/>
            <a:r>
              <a:rPr lang="en-US" dirty="0"/>
              <a:t>Suitable for day-to-day needs</a:t>
            </a:r>
          </a:p>
          <a:p>
            <a:pPr lvl="1"/>
            <a:r>
              <a:rPr lang="en-US" dirty="0"/>
              <a:t>Limited need for software</a:t>
            </a:r>
          </a:p>
          <a:p>
            <a:pPr lvl="1"/>
            <a:r>
              <a:rPr lang="en-US" dirty="0"/>
              <a:t>Relies on existing or easily collected data</a:t>
            </a:r>
          </a:p>
        </p:txBody>
      </p:sp>
      <p:sp>
        <p:nvSpPr>
          <p:cNvPr id="4" name="Slide Number Placeholder 3">
            <a:extLst>
              <a:ext uri="{FF2B5EF4-FFF2-40B4-BE49-F238E27FC236}">
                <a16:creationId xmlns:a16="http://schemas.microsoft.com/office/drawing/2014/main" id="{DE4AE3F4-2553-4E7B-A84C-F9F9B7F797A6}"/>
              </a:ext>
            </a:extLst>
          </p:cNvPr>
          <p:cNvSpPr>
            <a:spLocks noGrp="1"/>
          </p:cNvSpPr>
          <p:nvPr>
            <p:ph type="sldNum" sz="quarter" idx="12"/>
          </p:nvPr>
        </p:nvSpPr>
        <p:spPr/>
        <p:txBody>
          <a:bodyPr/>
          <a:lstStyle/>
          <a:p>
            <a:fld id="{588A7B10-5B59-5847-A2D4-DA6B67CC2B64}" type="slidenum">
              <a:rPr lang="en-US" smtClean="0"/>
              <a:t>42</a:t>
            </a:fld>
            <a:endParaRPr lang="en-US"/>
          </a:p>
        </p:txBody>
      </p:sp>
    </p:spTree>
    <p:extLst>
      <p:ext uri="{BB962C8B-B14F-4D97-AF65-F5344CB8AC3E}">
        <p14:creationId xmlns:p14="http://schemas.microsoft.com/office/powerpoint/2010/main" val="36084012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FB490D9-4E2C-4A78-9217-8CB297C4E575}"/>
              </a:ext>
            </a:extLst>
          </p:cNvPr>
          <p:cNvSpPr>
            <a:spLocks noGrp="1"/>
          </p:cNvSpPr>
          <p:nvPr>
            <p:ph type="title"/>
          </p:nvPr>
        </p:nvSpPr>
        <p:spPr/>
        <p:txBody>
          <a:bodyPr/>
          <a:lstStyle/>
          <a:p>
            <a:r>
              <a:rPr lang="en-US" sz="3600" dirty="0"/>
              <a:t>Travel Demand Modeling:</a:t>
            </a:r>
            <a:br>
              <a:rPr lang="en-US" sz="3600" dirty="0"/>
            </a:br>
            <a:r>
              <a:rPr lang="en-US" sz="3600" dirty="0"/>
              <a:t>Enhancing Trip-Based Models</a:t>
            </a:r>
          </a:p>
        </p:txBody>
      </p:sp>
      <p:sp>
        <p:nvSpPr>
          <p:cNvPr id="4" name="Slide Number Placeholder 3">
            <a:extLst>
              <a:ext uri="{FF2B5EF4-FFF2-40B4-BE49-F238E27FC236}">
                <a16:creationId xmlns:a16="http://schemas.microsoft.com/office/drawing/2014/main" id="{5BC753F2-9BDB-4CC5-9B01-8A82802FD016}"/>
              </a:ext>
            </a:extLst>
          </p:cNvPr>
          <p:cNvSpPr>
            <a:spLocks noGrp="1"/>
          </p:cNvSpPr>
          <p:nvPr>
            <p:ph type="sldNum" sz="quarter" idx="12"/>
          </p:nvPr>
        </p:nvSpPr>
        <p:spPr/>
        <p:txBody>
          <a:bodyPr/>
          <a:lstStyle/>
          <a:p>
            <a:fld id="{588A7B10-5B59-5847-A2D4-DA6B67CC2B64}" type="slidenum">
              <a:rPr lang="en-US" smtClean="0"/>
              <a:t>43</a:t>
            </a:fld>
            <a:endParaRPr lang="en-US"/>
          </a:p>
        </p:txBody>
      </p:sp>
      <p:pic>
        <p:nvPicPr>
          <p:cNvPr id="5" name="Picture 4" descr="Flow chart. Standard Approach chart: Top level is auto ownership; 2nd level is trip generation (with arrow pointing towards B/W trips discarded); 3rd level is trip distribution; 4th level is mode choice; 5th level is assignment. Enhanced approach chart: top level is auto ownership (new step, LU sensitive); second level is motorized trip generation. This splits in two directions. Direction one: Third level is Inter Zonal (new step, LU sensitive); fourth level is mode choice (new step, LU sensitive); fifth level is assignment. Direction two: second level is NMT trip generation (new step, LU sensitive); third level is intra zonal (new step, LU sensitive); fourth level is mode choice (new step, LU sensitive).">
            <a:extLst>
              <a:ext uri="{FF2B5EF4-FFF2-40B4-BE49-F238E27FC236}">
                <a16:creationId xmlns:a16="http://schemas.microsoft.com/office/drawing/2014/main" id="{24BE083F-D46E-4C6D-90E2-B170B10079C1}"/>
              </a:ext>
            </a:extLst>
          </p:cNvPr>
          <p:cNvPicPr>
            <a:picLocks noChangeAspect="1"/>
          </p:cNvPicPr>
          <p:nvPr/>
        </p:nvPicPr>
        <p:blipFill>
          <a:blip r:embed="rId3"/>
          <a:stretch>
            <a:fillRect/>
          </a:stretch>
        </p:blipFill>
        <p:spPr>
          <a:xfrm>
            <a:off x="594823" y="1315003"/>
            <a:ext cx="5331934" cy="3381025"/>
          </a:xfrm>
          <a:prstGeom prst="rect">
            <a:avLst/>
          </a:prstGeom>
        </p:spPr>
      </p:pic>
      <p:sp>
        <p:nvSpPr>
          <p:cNvPr id="6" name="TextBox 5">
            <a:extLst>
              <a:ext uri="{FF2B5EF4-FFF2-40B4-BE49-F238E27FC236}">
                <a16:creationId xmlns:a16="http://schemas.microsoft.com/office/drawing/2014/main" id="{5C7BCD71-2886-487F-825E-E222D345D2B6}"/>
              </a:ext>
            </a:extLst>
          </p:cNvPr>
          <p:cNvSpPr txBox="1"/>
          <p:nvPr/>
        </p:nvSpPr>
        <p:spPr>
          <a:xfrm>
            <a:off x="664233" y="4661997"/>
            <a:ext cx="656017" cy="253916"/>
          </a:xfrm>
          <a:prstGeom prst="rect">
            <a:avLst/>
          </a:prstGeom>
          <a:noFill/>
        </p:spPr>
        <p:txBody>
          <a:bodyPr wrap="square" rtlCol="0">
            <a:spAutoFit/>
          </a:bodyPr>
          <a:lstStyle/>
          <a:p>
            <a:pPr algn="r"/>
            <a:r>
              <a:rPr lang="en-US" sz="1050" i="1" dirty="0"/>
              <a:t>NCHRP</a:t>
            </a:r>
          </a:p>
        </p:txBody>
      </p:sp>
      <p:sp>
        <p:nvSpPr>
          <p:cNvPr id="8" name="Content Placeholder 7">
            <a:extLst>
              <a:ext uri="{FF2B5EF4-FFF2-40B4-BE49-F238E27FC236}">
                <a16:creationId xmlns:a16="http://schemas.microsoft.com/office/drawing/2014/main" id="{D253D2F3-7541-4D21-A99B-E95969A72AEE}"/>
              </a:ext>
            </a:extLst>
          </p:cNvPr>
          <p:cNvSpPr>
            <a:spLocks noGrp="1"/>
          </p:cNvSpPr>
          <p:nvPr>
            <p:ph idx="1"/>
          </p:nvPr>
        </p:nvSpPr>
        <p:spPr>
          <a:xfrm>
            <a:off x="5279366" y="4080223"/>
            <a:ext cx="2700142" cy="708732"/>
          </a:xfrm>
        </p:spPr>
        <p:txBody>
          <a:bodyPr>
            <a:normAutofit/>
          </a:bodyPr>
          <a:lstStyle/>
          <a:p>
            <a:pPr marL="114300" indent="0">
              <a:buNone/>
            </a:pPr>
            <a:r>
              <a:rPr lang="en-US" sz="1600" dirty="0">
                <a:latin typeface="Franklin Gothic Book" panose="020B0503020102020204" pitchFamily="34" charset="0"/>
              </a:rPr>
              <a:t>NMT = nonmotorized travel</a:t>
            </a:r>
          </a:p>
          <a:p>
            <a:pPr marL="114300" indent="0">
              <a:buNone/>
            </a:pPr>
            <a:r>
              <a:rPr lang="en-US" sz="1600" dirty="0">
                <a:latin typeface="Franklin Gothic Book" panose="020B0503020102020204" pitchFamily="34" charset="0"/>
              </a:rPr>
              <a:t>LU = land use </a:t>
            </a:r>
          </a:p>
        </p:txBody>
      </p:sp>
    </p:spTree>
    <p:extLst>
      <p:ext uri="{BB962C8B-B14F-4D97-AF65-F5344CB8AC3E}">
        <p14:creationId xmlns:p14="http://schemas.microsoft.com/office/powerpoint/2010/main" val="39136574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FB490D9-4E2C-4A78-9217-8CB297C4E575}"/>
              </a:ext>
            </a:extLst>
          </p:cNvPr>
          <p:cNvSpPr>
            <a:spLocks noGrp="1"/>
          </p:cNvSpPr>
          <p:nvPr>
            <p:ph type="title"/>
          </p:nvPr>
        </p:nvSpPr>
        <p:spPr/>
        <p:txBody>
          <a:bodyPr/>
          <a:lstStyle/>
          <a:p>
            <a:r>
              <a:rPr lang="en-US" sz="3600" dirty="0"/>
              <a:t>Travel Demand Modeling:</a:t>
            </a:r>
            <a:br>
              <a:rPr lang="en-US" sz="3600" dirty="0"/>
            </a:br>
            <a:r>
              <a:rPr lang="en-US" sz="3600" dirty="0"/>
              <a:t>Tour-Based Models</a:t>
            </a:r>
          </a:p>
        </p:txBody>
      </p:sp>
      <p:sp>
        <p:nvSpPr>
          <p:cNvPr id="4" name="Slide Number Placeholder 3">
            <a:extLst>
              <a:ext uri="{FF2B5EF4-FFF2-40B4-BE49-F238E27FC236}">
                <a16:creationId xmlns:a16="http://schemas.microsoft.com/office/drawing/2014/main" id="{5BC753F2-9BDB-4CC5-9B01-8A82802FD016}"/>
              </a:ext>
            </a:extLst>
          </p:cNvPr>
          <p:cNvSpPr>
            <a:spLocks noGrp="1"/>
          </p:cNvSpPr>
          <p:nvPr>
            <p:ph type="sldNum" sz="quarter" idx="12"/>
          </p:nvPr>
        </p:nvSpPr>
        <p:spPr/>
        <p:txBody>
          <a:bodyPr/>
          <a:lstStyle/>
          <a:p>
            <a:fld id="{588A7B10-5B59-5847-A2D4-DA6B67CC2B64}" type="slidenum">
              <a:rPr lang="en-US" smtClean="0"/>
              <a:t>44</a:t>
            </a:fld>
            <a:endParaRPr lang="en-US"/>
          </a:p>
        </p:txBody>
      </p:sp>
      <p:sp>
        <p:nvSpPr>
          <p:cNvPr id="3" name="Content Placeholder 2">
            <a:extLst>
              <a:ext uri="{FF2B5EF4-FFF2-40B4-BE49-F238E27FC236}">
                <a16:creationId xmlns:a16="http://schemas.microsoft.com/office/drawing/2014/main" id="{83984E4F-AEDD-4BE8-8285-C10166DD45F1}"/>
              </a:ext>
            </a:extLst>
          </p:cNvPr>
          <p:cNvSpPr>
            <a:spLocks noGrp="1"/>
          </p:cNvSpPr>
          <p:nvPr>
            <p:ph idx="1"/>
          </p:nvPr>
        </p:nvSpPr>
        <p:spPr/>
        <p:txBody>
          <a:bodyPr/>
          <a:lstStyle/>
          <a:p>
            <a:r>
              <a:rPr lang="en-US" dirty="0"/>
              <a:t>Travel diary data about individuals and travel activities are collected and extrapolated to the larger population</a:t>
            </a:r>
          </a:p>
          <a:p>
            <a:r>
              <a:rPr lang="en-US" dirty="0"/>
              <a:t>Reflect complexity of trip choice and opportunities for multi-stop trip chaining</a:t>
            </a:r>
          </a:p>
          <a:p>
            <a:r>
              <a:rPr lang="en-US" dirty="0"/>
              <a:t>Advantages:</a:t>
            </a:r>
          </a:p>
          <a:p>
            <a:pPr lvl="1"/>
            <a:r>
              <a:rPr lang="en-US" dirty="0"/>
              <a:t>Better account for effects of built environment and travel behavior</a:t>
            </a:r>
          </a:p>
          <a:p>
            <a:pPr lvl="1"/>
            <a:r>
              <a:rPr lang="en-US" dirty="0"/>
              <a:t>May be more appropriate for activity at a more refined geographic scale than regional travel demand models</a:t>
            </a:r>
          </a:p>
        </p:txBody>
      </p:sp>
    </p:spTree>
    <p:extLst>
      <p:ext uri="{BB962C8B-B14F-4D97-AF65-F5344CB8AC3E}">
        <p14:creationId xmlns:p14="http://schemas.microsoft.com/office/powerpoint/2010/main" val="34596284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8F06D-9685-4BDE-B5CF-3ADD70A02214}"/>
              </a:ext>
            </a:extLst>
          </p:cNvPr>
          <p:cNvSpPr>
            <a:spLocks noGrp="1"/>
          </p:cNvSpPr>
          <p:nvPr>
            <p:ph type="title"/>
          </p:nvPr>
        </p:nvSpPr>
        <p:spPr/>
        <p:txBody>
          <a:bodyPr/>
          <a:lstStyle/>
          <a:p>
            <a:r>
              <a:rPr lang="en-US" dirty="0"/>
              <a:t>Example: Tour-Based Model</a:t>
            </a:r>
          </a:p>
        </p:txBody>
      </p:sp>
      <p:sp>
        <p:nvSpPr>
          <p:cNvPr id="4" name="Slide Number Placeholder 3">
            <a:extLst>
              <a:ext uri="{FF2B5EF4-FFF2-40B4-BE49-F238E27FC236}">
                <a16:creationId xmlns:a16="http://schemas.microsoft.com/office/drawing/2014/main" id="{7065471E-87B4-48CD-8F2B-4A58A9F34038}"/>
              </a:ext>
            </a:extLst>
          </p:cNvPr>
          <p:cNvSpPr>
            <a:spLocks noGrp="1"/>
          </p:cNvSpPr>
          <p:nvPr>
            <p:ph type="sldNum" sz="quarter" idx="12"/>
          </p:nvPr>
        </p:nvSpPr>
        <p:spPr/>
        <p:txBody>
          <a:bodyPr/>
          <a:lstStyle/>
          <a:p>
            <a:fld id="{588A7B10-5B59-5847-A2D4-DA6B67CC2B64}" type="slidenum">
              <a:rPr lang="en-US" smtClean="0"/>
              <a:t>45</a:t>
            </a:fld>
            <a:endParaRPr lang="en-US"/>
          </a:p>
        </p:txBody>
      </p:sp>
      <p:pic>
        <p:nvPicPr>
          <p:cNvPr id="5" name="Picture 4" descr="Table that shows the variables used by researchers in a set of tour-based models developed for public-use based on data from the Puget Sound Regional Commission in the Seattle area. The x-axis items, from left to right, are sociodemographic; land use/accessibility; and transportation/network characteristics. The y-axis items, from top to bottom, are tour generation &amp; complexity; mode choice (origin only); and mode choice (origin-destination). ">
            <a:extLst>
              <a:ext uri="{FF2B5EF4-FFF2-40B4-BE49-F238E27FC236}">
                <a16:creationId xmlns:a16="http://schemas.microsoft.com/office/drawing/2014/main" id="{F30995E1-C831-4FBA-9397-B719B06A88DB}"/>
              </a:ext>
            </a:extLst>
          </p:cNvPr>
          <p:cNvPicPr>
            <a:picLocks noChangeAspect="1"/>
          </p:cNvPicPr>
          <p:nvPr/>
        </p:nvPicPr>
        <p:blipFill>
          <a:blip r:embed="rId3"/>
          <a:stretch>
            <a:fillRect/>
          </a:stretch>
        </p:blipFill>
        <p:spPr>
          <a:xfrm>
            <a:off x="1846805" y="974741"/>
            <a:ext cx="5450390" cy="4080918"/>
          </a:xfrm>
          <a:prstGeom prst="rect">
            <a:avLst/>
          </a:prstGeom>
        </p:spPr>
      </p:pic>
      <p:sp>
        <p:nvSpPr>
          <p:cNvPr id="6" name="TextBox 5">
            <a:extLst>
              <a:ext uri="{FF2B5EF4-FFF2-40B4-BE49-F238E27FC236}">
                <a16:creationId xmlns:a16="http://schemas.microsoft.com/office/drawing/2014/main" id="{57C34CE8-A85C-4E9F-ABB5-F749751072A6}"/>
              </a:ext>
            </a:extLst>
          </p:cNvPr>
          <p:cNvSpPr txBox="1"/>
          <p:nvPr/>
        </p:nvSpPr>
        <p:spPr>
          <a:xfrm>
            <a:off x="1164492" y="4801743"/>
            <a:ext cx="656017" cy="253916"/>
          </a:xfrm>
          <a:prstGeom prst="rect">
            <a:avLst/>
          </a:prstGeom>
          <a:noFill/>
        </p:spPr>
        <p:txBody>
          <a:bodyPr wrap="square" rtlCol="0">
            <a:spAutoFit/>
          </a:bodyPr>
          <a:lstStyle/>
          <a:p>
            <a:pPr algn="r"/>
            <a:r>
              <a:rPr lang="en-US" sz="1050" i="1" dirty="0"/>
              <a:t>NCHRP</a:t>
            </a:r>
          </a:p>
        </p:txBody>
      </p:sp>
    </p:spTree>
    <p:extLst>
      <p:ext uri="{BB962C8B-B14F-4D97-AF65-F5344CB8AC3E}">
        <p14:creationId xmlns:p14="http://schemas.microsoft.com/office/powerpoint/2010/main" val="28178795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p:cNvSpPr>
          <p:nvPr>
            <p:ph type="title"/>
          </p:nvPr>
        </p:nvSpPr>
        <p:spPr/>
        <p:txBody>
          <a:bodyPr/>
          <a:lstStyle/>
          <a:p>
            <a:pPr eaLnBrk="1" hangingPunct="1"/>
            <a:r>
              <a:rPr lang="en-US" altLang="en-US" sz="3600" dirty="0">
                <a:cs typeface="Tahoma" pitchFamily="34" charset="0"/>
              </a:rPr>
              <a:t>New Demand Assessment Need?: </a:t>
            </a:r>
            <a:r>
              <a:rPr lang="en-US" altLang="en-US" sz="3600" dirty="0" err="1">
                <a:cs typeface="Tahoma" pitchFamily="34" charset="0"/>
              </a:rPr>
              <a:t>Micromobility</a:t>
            </a:r>
            <a:endParaRPr lang="en-US" altLang="en-US" sz="3600" dirty="0">
              <a:cs typeface="Tahoma" pitchFamily="34" charset="0"/>
            </a:endParaRPr>
          </a:p>
        </p:txBody>
      </p:sp>
      <p:pic>
        <p:nvPicPr>
          <p:cNvPr id="3" name="Picture 2" descr="Infographic. &quot;What is Shared Micromobility?&quot;. &quot;Shared Microbility encompasses all shared-use fleets of small, fully or partially human-powered vehicles such as bikes, e-bikes, and e-scooters&quot;. Shows a representative symbol for station-based bike share (including e-bikes); dockless bike share (including e-bikes); and scooter share. "/>
          <p:cNvPicPr>
            <a:picLocks noChangeAspect="1"/>
          </p:cNvPicPr>
          <p:nvPr/>
        </p:nvPicPr>
        <p:blipFill rotWithShape="1">
          <a:blip r:embed="rId3">
            <a:extLst>
              <a:ext uri="{28A0092B-C50C-407E-A947-70E740481C1C}">
                <a14:useLocalDpi xmlns:a14="http://schemas.microsoft.com/office/drawing/2010/main" val="0"/>
              </a:ext>
            </a:extLst>
          </a:blip>
          <a:srcRect l="20833" t="14445" r="22499" b="24190"/>
          <a:stretch/>
        </p:blipFill>
        <p:spPr>
          <a:xfrm>
            <a:off x="1589670" y="1196094"/>
            <a:ext cx="5159675" cy="3142993"/>
          </a:xfrm>
          <a:prstGeom prst="rect">
            <a:avLst/>
          </a:prstGeom>
        </p:spPr>
      </p:pic>
      <p:sp>
        <p:nvSpPr>
          <p:cNvPr id="6" name="TextBox 5">
            <a:extLst>
              <a:ext uri="{FF2B5EF4-FFF2-40B4-BE49-F238E27FC236}">
                <a16:creationId xmlns:a16="http://schemas.microsoft.com/office/drawing/2014/main" id="{F6EE4C73-2AB6-4FEA-9931-4D3E0D141703}"/>
              </a:ext>
            </a:extLst>
          </p:cNvPr>
          <p:cNvSpPr txBox="1"/>
          <p:nvPr/>
        </p:nvSpPr>
        <p:spPr>
          <a:xfrm>
            <a:off x="2875546" y="4218036"/>
            <a:ext cx="3709040" cy="253916"/>
          </a:xfrm>
          <a:prstGeom prst="rect">
            <a:avLst/>
          </a:prstGeom>
          <a:noFill/>
        </p:spPr>
        <p:txBody>
          <a:bodyPr wrap="square" rtlCol="0">
            <a:spAutoFit/>
          </a:bodyPr>
          <a:lstStyle/>
          <a:p>
            <a:pPr algn="r"/>
            <a:r>
              <a:rPr lang="en-US" sz="1050" i="1" dirty="0"/>
              <a:t>NACTO</a:t>
            </a:r>
          </a:p>
        </p:txBody>
      </p:sp>
    </p:spTree>
    <p:extLst>
      <p:ext uri="{BB962C8B-B14F-4D97-AF65-F5344CB8AC3E}">
        <p14:creationId xmlns:p14="http://schemas.microsoft.com/office/powerpoint/2010/main" val="36193336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BE874-21DD-4CAA-A554-BFCF6F8ED751}"/>
              </a:ext>
            </a:extLst>
          </p:cNvPr>
          <p:cNvSpPr>
            <a:spLocks noGrp="1"/>
          </p:cNvSpPr>
          <p:nvPr>
            <p:ph type="title"/>
          </p:nvPr>
        </p:nvSpPr>
        <p:spPr/>
        <p:txBody>
          <a:bodyPr/>
          <a:lstStyle/>
          <a:p>
            <a:r>
              <a:rPr lang="en-US" dirty="0"/>
              <a:t>Emerging Data Sources</a:t>
            </a:r>
          </a:p>
        </p:txBody>
      </p:sp>
      <p:sp>
        <p:nvSpPr>
          <p:cNvPr id="3" name="Text Placeholder 2">
            <a:extLst>
              <a:ext uri="{FF2B5EF4-FFF2-40B4-BE49-F238E27FC236}">
                <a16:creationId xmlns:a16="http://schemas.microsoft.com/office/drawing/2014/main" id="{2CC6F7EC-B458-45B3-84D6-083B4CA2806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EEAE0F3-C714-4052-8159-E70F5F9E4795}"/>
              </a:ext>
            </a:extLst>
          </p:cNvPr>
          <p:cNvSpPr>
            <a:spLocks noGrp="1"/>
          </p:cNvSpPr>
          <p:nvPr>
            <p:ph type="sldNum" sz="quarter" idx="12"/>
          </p:nvPr>
        </p:nvSpPr>
        <p:spPr/>
        <p:txBody>
          <a:bodyPr/>
          <a:lstStyle/>
          <a:p>
            <a:fld id="{588A7B10-5B59-5847-A2D4-DA6B67CC2B64}" type="slidenum">
              <a:rPr lang="en-US" smtClean="0"/>
              <a:t>47</a:t>
            </a:fld>
            <a:endParaRPr lang="en-US"/>
          </a:p>
        </p:txBody>
      </p:sp>
    </p:spTree>
    <p:extLst>
      <p:ext uri="{BB962C8B-B14F-4D97-AF65-F5344CB8AC3E}">
        <p14:creationId xmlns:p14="http://schemas.microsoft.com/office/powerpoint/2010/main" val="368138014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a:extLst>
              <a:ext uri="{FF2B5EF4-FFF2-40B4-BE49-F238E27FC236}">
                <a16:creationId xmlns:a16="http://schemas.microsoft.com/office/drawing/2014/main" id="{1A6130F6-6F7A-42C6-9F7A-A9C50296F4A5}"/>
              </a:ext>
            </a:extLst>
          </p:cNvPr>
          <p:cNvSpPr>
            <a:spLocks noGrp="1" noChangeArrowheads="1"/>
          </p:cNvSpPr>
          <p:nvPr>
            <p:ph type="title"/>
          </p:nvPr>
        </p:nvSpPr>
        <p:spPr>
          <a:xfrm>
            <a:off x="359508" y="0"/>
            <a:ext cx="7620000" cy="857250"/>
          </a:xfrm>
        </p:spPr>
        <p:txBody>
          <a:bodyPr/>
          <a:lstStyle/>
          <a:p>
            <a:r>
              <a:rPr lang="en-US" altLang="en-US" sz="3200" dirty="0"/>
              <a:t>Potential Additional Volume Data Sources</a:t>
            </a:r>
          </a:p>
        </p:txBody>
      </p:sp>
      <p:sp>
        <p:nvSpPr>
          <p:cNvPr id="8196" name="Text Box 7">
            <a:extLst>
              <a:ext uri="{FF2B5EF4-FFF2-40B4-BE49-F238E27FC236}">
                <a16:creationId xmlns:a16="http://schemas.microsoft.com/office/drawing/2014/main" id="{F35FBB15-3786-4B72-975F-30D463975A6B}"/>
              </a:ext>
            </a:extLst>
          </p:cNvPr>
          <p:cNvSpPr>
            <a:spLocks noGrp="1" noChangeArrowheads="1"/>
          </p:cNvSpPr>
          <p:nvPr>
            <p:ph idx="1"/>
          </p:nvPr>
        </p:nvSpPr>
        <p:spPr>
          <a:xfrm>
            <a:off x="359508" y="977413"/>
            <a:ext cx="4157906" cy="3988784"/>
          </a:xfrm>
        </p:spPr>
        <p:txBody>
          <a:bodyPr wrap="square">
            <a:spAutoFit/>
          </a:bodyPr>
          <a:lstStyle/>
          <a:p>
            <a:pPr>
              <a:lnSpc>
                <a:spcPct val="80000"/>
              </a:lnSpc>
              <a:buSzPct val="125000"/>
            </a:pPr>
            <a:r>
              <a:rPr lang="en-US" altLang="en-US" dirty="0" err="1"/>
              <a:t>StreetLight</a:t>
            </a:r>
            <a:r>
              <a:rPr lang="en-US" altLang="en-US" dirty="0"/>
              <a:t> Insight data</a:t>
            </a:r>
          </a:p>
          <a:p>
            <a:pPr lvl="1">
              <a:lnSpc>
                <a:spcPct val="80000"/>
              </a:lnSpc>
              <a:buSzPct val="125000"/>
            </a:pPr>
            <a:r>
              <a:rPr lang="en-US" altLang="en-US" sz="2200" dirty="0"/>
              <a:t>Uses cell phone location-based services (LBS) data</a:t>
            </a:r>
          </a:p>
          <a:p>
            <a:pPr lvl="1">
              <a:lnSpc>
                <a:spcPct val="80000"/>
              </a:lnSpc>
              <a:buSzPct val="125000"/>
            </a:pPr>
            <a:r>
              <a:rPr lang="en-US" altLang="en-US" sz="2200" dirty="0"/>
              <a:t>Sample of 23% of US and Canadian adults, 12% of commercial trucks</a:t>
            </a:r>
          </a:p>
          <a:p>
            <a:pPr marL="342900" lvl="1">
              <a:lnSpc>
                <a:spcPct val="80000"/>
              </a:lnSpc>
              <a:buClr>
                <a:schemeClr val="accent1"/>
              </a:buClr>
              <a:buSzPct val="125000"/>
            </a:pPr>
            <a:r>
              <a:rPr lang="en-US" altLang="en-US" sz="2200" dirty="0">
                <a:solidFill>
                  <a:schemeClr val="tx1"/>
                </a:solidFill>
              </a:rPr>
              <a:t>STRAVA</a:t>
            </a:r>
          </a:p>
          <a:p>
            <a:pPr lvl="1">
              <a:lnSpc>
                <a:spcPct val="80000"/>
              </a:lnSpc>
              <a:buSzPct val="125000"/>
            </a:pPr>
            <a:r>
              <a:rPr lang="en-US" altLang="en-US" sz="2200" dirty="0"/>
              <a:t>Self-reported bicycling and running from GPS/activity loggers</a:t>
            </a:r>
          </a:p>
          <a:p>
            <a:pPr lvl="1">
              <a:lnSpc>
                <a:spcPct val="80000"/>
              </a:lnSpc>
              <a:buSzPct val="125000"/>
            </a:pPr>
            <a:r>
              <a:rPr lang="en-US" altLang="en-US" sz="2200" dirty="0"/>
              <a:t>Not a statistically representative sample</a:t>
            </a:r>
          </a:p>
          <a:p>
            <a:pPr marL="708660" lvl="2">
              <a:lnSpc>
                <a:spcPct val="80000"/>
              </a:lnSpc>
              <a:buClr>
                <a:schemeClr val="accent1"/>
              </a:buClr>
              <a:buSzPct val="125000"/>
            </a:pPr>
            <a:endParaRPr lang="en-US" altLang="en-US" sz="2000" dirty="0">
              <a:solidFill>
                <a:schemeClr val="tx1"/>
              </a:solidFill>
            </a:endParaRPr>
          </a:p>
        </p:txBody>
      </p:sp>
      <p:pic>
        <p:nvPicPr>
          <p:cNvPr id="2" name="Content Placeholder 1" descr="San Francisco Pedestrian Activity Heat Map made using streetlight data ">
            <a:extLst>
              <a:ext uri="{FF2B5EF4-FFF2-40B4-BE49-F238E27FC236}">
                <a16:creationId xmlns:a16="http://schemas.microsoft.com/office/drawing/2014/main" id="{E05EADE4-F7F4-4585-96B5-EF1FB4F4638A}"/>
              </a:ext>
            </a:extLst>
          </p:cNvPr>
          <p:cNvPicPr>
            <a:picLocks noGrp="1" noChangeAspect="1"/>
          </p:cNvPicPr>
          <p:nvPr>
            <p:ph sz="half" idx="4294967295"/>
          </p:nvPr>
        </p:nvPicPr>
        <p:blipFill rotWithShape="1">
          <a:blip r:embed="rId3"/>
          <a:srcRect l="9097" t="6427" r="16036"/>
          <a:stretch/>
        </p:blipFill>
        <p:spPr>
          <a:xfrm>
            <a:off x="4572000" y="1063229"/>
            <a:ext cx="3352922" cy="2975768"/>
          </a:xfrm>
          <a:prstGeom prst="rect">
            <a:avLst/>
          </a:prstGeom>
        </p:spPr>
      </p:pic>
      <p:sp>
        <p:nvSpPr>
          <p:cNvPr id="4" name="Rectangle 3">
            <a:extLst>
              <a:ext uri="{FF2B5EF4-FFF2-40B4-BE49-F238E27FC236}">
                <a16:creationId xmlns:a16="http://schemas.microsoft.com/office/drawing/2014/main" id="{4642077A-3D38-4DC2-89A9-28B57295940D}"/>
              </a:ext>
            </a:extLst>
          </p:cNvPr>
          <p:cNvSpPr/>
          <p:nvPr/>
        </p:nvSpPr>
        <p:spPr>
          <a:xfrm>
            <a:off x="4933481" y="4038997"/>
            <a:ext cx="3046027" cy="461665"/>
          </a:xfrm>
          <a:prstGeom prst="rect">
            <a:avLst/>
          </a:prstGeom>
        </p:spPr>
        <p:txBody>
          <a:bodyPr wrap="none">
            <a:spAutoFit/>
          </a:bodyPr>
          <a:lstStyle/>
          <a:p>
            <a:pPr algn="r"/>
            <a:r>
              <a:rPr lang="en-US" sz="1200" i="1" dirty="0" err="1"/>
              <a:t>StreetLight</a:t>
            </a:r>
            <a:r>
              <a:rPr lang="en-US" sz="1200" i="1" dirty="0"/>
              <a:t> Data </a:t>
            </a:r>
          </a:p>
          <a:p>
            <a:pPr algn="r"/>
            <a:r>
              <a:rPr lang="en-US" sz="1200" i="1" dirty="0"/>
              <a:t>San Francisco Pedestrian Activity Heat Map</a:t>
            </a:r>
          </a:p>
        </p:txBody>
      </p:sp>
    </p:spTree>
    <p:extLst>
      <p:ext uri="{BB962C8B-B14F-4D97-AF65-F5344CB8AC3E}">
        <p14:creationId xmlns:p14="http://schemas.microsoft.com/office/powerpoint/2010/main" val="20750092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Summary </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p:txBody>
          <a:bodyPr>
            <a:normAutofit fontScale="77500" lnSpcReduction="20000"/>
          </a:bodyPr>
          <a:lstStyle/>
          <a:p>
            <a:r>
              <a:rPr lang="en-US" sz="3200" dirty="0"/>
              <a:t>The availability of data about walking and bicycling lags the availability of data for other modes</a:t>
            </a:r>
          </a:p>
          <a:p>
            <a:r>
              <a:rPr lang="en-US" sz="3200" dirty="0"/>
              <a:t>Accurate data can be used to establish a baseline, compare alternatives, benchmark, evaluate scenarios, and identify or prioritize projects</a:t>
            </a:r>
          </a:p>
          <a:p>
            <a:pPr lvl="1"/>
            <a:r>
              <a:rPr lang="en-US" sz="3000" dirty="0"/>
              <a:t>Count data are important for a variety of analyses, including safety analyses</a:t>
            </a:r>
          </a:p>
          <a:p>
            <a:r>
              <a:rPr lang="en-US" sz="3200" dirty="0"/>
              <a:t>Forecasting supports planning decisions at the local, corridor, and regional levels</a:t>
            </a:r>
          </a:p>
          <a:p>
            <a:r>
              <a:rPr lang="en-US" sz="3200" dirty="0"/>
              <a:t>Crowdsourced data offers new opportunities</a:t>
            </a:r>
          </a:p>
          <a:p>
            <a:endParaRPr lang="en-US" sz="3200" dirty="0"/>
          </a:p>
          <a:p>
            <a:endParaRPr lang="en-US" sz="3200" dirty="0"/>
          </a:p>
          <a:p>
            <a:endParaRPr lang="en-US" sz="3000"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49</a:t>
            </a:fld>
            <a:endParaRPr lang="en-US" dirty="0"/>
          </a:p>
        </p:txBody>
      </p:sp>
    </p:spTree>
    <p:extLst>
      <p:ext uri="{BB962C8B-B14F-4D97-AF65-F5344CB8AC3E}">
        <p14:creationId xmlns:p14="http://schemas.microsoft.com/office/powerpoint/2010/main" val="41463411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E54C-B384-49B9-A22B-AD5AA0346E64}"/>
              </a:ext>
            </a:extLst>
          </p:cNvPr>
          <p:cNvSpPr>
            <a:spLocks noGrp="1"/>
          </p:cNvSpPr>
          <p:nvPr>
            <p:ph type="title"/>
          </p:nvPr>
        </p:nvSpPr>
        <p:spPr>
          <a:xfrm>
            <a:off x="359508" y="84793"/>
            <a:ext cx="7620000" cy="857250"/>
          </a:xfrm>
        </p:spPr>
        <p:txBody>
          <a:bodyPr/>
          <a:lstStyle/>
          <a:p>
            <a:r>
              <a:rPr lang="en-US" dirty="0"/>
              <a:t>Data Types </a:t>
            </a:r>
          </a:p>
        </p:txBody>
      </p:sp>
      <p:sp>
        <p:nvSpPr>
          <p:cNvPr id="4" name="Slide Number Placeholder 3">
            <a:extLst>
              <a:ext uri="{FF2B5EF4-FFF2-40B4-BE49-F238E27FC236}">
                <a16:creationId xmlns:a16="http://schemas.microsoft.com/office/drawing/2014/main" id="{4A156786-2491-4483-A97B-D955966BE77A}"/>
              </a:ext>
            </a:extLst>
          </p:cNvPr>
          <p:cNvSpPr>
            <a:spLocks noGrp="1"/>
          </p:cNvSpPr>
          <p:nvPr>
            <p:ph type="sldNum" sz="quarter" idx="12"/>
          </p:nvPr>
        </p:nvSpPr>
        <p:spPr/>
        <p:txBody>
          <a:bodyPr/>
          <a:lstStyle/>
          <a:p>
            <a:fld id="{588A7B10-5B59-5847-A2D4-DA6B67CC2B64}" type="slidenum">
              <a:rPr lang="en-US" smtClean="0"/>
              <a:t>5</a:t>
            </a:fld>
            <a:endParaRPr lang="en-US"/>
          </a:p>
        </p:txBody>
      </p:sp>
      <p:graphicFrame>
        <p:nvGraphicFramePr>
          <p:cNvPr id="5" name="Diagram 4">
            <a:extLst>
              <a:ext uri="{FF2B5EF4-FFF2-40B4-BE49-F238E27FC236}">
                <a16:creationId xmlns:a16="http://schemas.microsoft.com/office/drawing/2014/main" id="{B11105DA-A0E6-48B6-8845-4CB730A3331D}"/>
              </a:ext>
            </a:extLst>
          </p:cNvPr>
          <p:cNvGraphicFramePr/>
          <p:nvPr>
            <p:extLst>
              <p:ext uri="{D42A27DB-BD31-4B8C-83A1-F6EECF244321}">
                <p14:modId xmlns:p14="http://schemas.microsoft.com/office/powerpoint/2010/main" val="2302885647"/>
              </p:ext>
            </p:extLst>
          </p:nvPr>
        </p:nvGraphicFramePr>
        <p:xfrm>
          <a:off x="716096" y="853130"/>
          <a:ext cx="3855904" cy="37216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a:extLst>
              <a:ext uri="{FF2B5EF4-FFF2-40B4-BE49-F238E27FC236}">
                <a16:creationId xmlns:a16="http://schemas.microsoft.com/office/drawing/2014/main" id="{CD435204-3CC7-448E-A42F-8EA76AF736CC}"/>
              </a:ext>
            </a:extLst>
          </p:cNvPr>
          <p:cNvGraphicFramePr/>
          <p:nvPr>
            <p:extLst>
              <p:ext uri="{D42A27DB-BD31-4B8C-83A1-F6EECF244321}">
                <p14:modId xmlns:p14="http://schemas.microsoft.com/office/powerpoint/2010/main" val="2746987037"/>
              </p:ext>
            </p:extLst>
          </p:nvPr>
        </p:nvGraphicFramePr>
        <p:xfrm>
          <a:off x="4009292" y="853130"/>
          <a:ext cx="3970216" cy="372163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9050308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B8D4C-191E-4C0B-BC79-C4D8A2508920}"/>
              </a:ext>
            </a:extLst>
          </p:cNvPr>
          <p:cNvSpPr>
            <a:spLocks noGrp="1"/>
          </p:cNvSpPr>
          <p:nvPr>
            <p:ph type="title"/>
          </p:nvPr>
        </p:nvSpPr>
        <p:spPr>
          <a:xfrm>
            <a:off x="359508" y="295430"/>
            <a:ext cx="7620000" cy="857250"/>
          </a:xfrm>
        </p:spPr>
        <p:txBody>
          <a:bodyPr>
            <a:normAutofit fontScale="90000"/>
          </a:bodyPr>
          <a:lstStyle/>
          <a:p>
            <a:r>
              <a:rPr lang="en-US" dirty="0"/>
              <a:t>Uses in Planning and Performance Measurement</a:t>
            </a:r>
          </a:p>
        </p:txBody>
      </p:sp>
      <p:sp>
        <p:nvSpPr>
          <p:cNvPr id="3" name="Content Placeholder 2">
            <a:extLst>
              <a:ext uri="{FF2B5EF4-FFF2-40B4-BE49-F238E27FC236}">
                <a16:creationId xmlns:a16="http://schemas.microsoft.com/office/drawing/2014/main" id="{AD09DD31-1809-4233-815D-06EEEE36C221}"/>
              </a:ext>
            </a:extLst>
          </p:cNvPr>
          <p:cNvSpPr>
            <a:spLocks noGrp="1"/>
          </p:cNvSpPr>
          <p:nvPr>
            <p:ph idx="1"/>
          </p:nvPr>
        </p:nvSpPr>
        <p:spPr>
          <a:xfrm>
            <a:off x="359508" y="1500809"/>
            <a:ext cx="7620000" cy="3299790"/>
          </a:xfrm>
        </p:spPr>
        <p:txBody>
          <a:bodyPr/>
          <a:lstStyle/>
          <a:p>
            <a:r>
              <a:rPr lang="en-US" dirty="0"/>
              <a:t>Identifying and/or prioritizing projects</a:t>
            </a:r>
          </a:p>
          <a:p>
            <a:r>
              <a:rPr lang="en-US" dirty="0"/>
              <a:t>Comparing alternatives</a:t>
            </a:r>
          </a:p>
          <a:p>
            <a:r>
              <a:rPr lang="en-US" dirty="0"/>
              <a:t>Evaluating scenarios</a:t>
            </a:r>
          </a:p>
          <a:p>
            <a:r>
              <a:rPr lang="en-US" dirty="0"/>
              <a:t>Benchmarking</a:t>
            </a:r>
          </a:p>
          <a:p>
            <a:r>
              <a:rPr lang="en-US" dirty="0"/>
              <a:t>Establishing a baseline</a:t>
            </a:r>
          </a:p>
        </p:txBody>
      </p:sp>
      <p:sp>
        <p:nvSpPr>
          <p:cNvPr id="4" name="Slide Number Placeholder 3">
            <a:extLst>
              <a:ext uri="{FF2B5EF4-FFF2-40B4-BE49-F238E27FC236}">
                <a16:creationId xmlns:a16="http://schemas.microsoft.com/office/drawing/2014/main" id="{B33F424E-BA2B-40DB-9397-97727A6DD5F7}"/>
              </a:ext>
            </a:extLst>
          </p:cNvPr>
          <p:cNvSpPr>
            <a:spLocks noGrp="1"/>
          </p:cNvSpPr>
          <p:nvPr>
            <p:ph type="sldNum" sz="quarter" idx="12"/>
          </p:nvPr>
        </p:nvSpPr>
        <p:spPr/>
        <p:txBody>
          <a:bodyPr/>
          <a:lstStyle/>
          <a:p>
            <a:fld id="{588A7B10-5B59-5847-A2D4-DA6B67CC2B64}" type="slidenum">
              <a:rPr lang="en-US" smtClean="0"/>
              <a:t>6</a:t>
            </a:fld>
            <a:endParaRPr lang="en-US"/>
          </a:p>
        </p:txBody>
      </p:sp>
    </p:spTree>
    <p:extLst>
      <p:ext uri="{BB962C8B-B14F-4D97-AF65-F5344CB8AC3E}">
        <p14:creationId xmlns:p14="http://schemas.microsoft.com/office/powerpoint/2010/main" val="3621052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905C5-938F-4322-ADB8-9F96A57E37C4}"/>
              </a:ext>
            </a:extLst>
          </p:cNvPr>
          <p:cNvSpPr>
            <a:spLocks noGrp="1"/>
          </p:cNvSpPr>
          <p:nvPr>
            <p:ph type="title"/>
          </p:nvPr>
        </p:nvSpPr>
        <p:spPr/>
        <p:txBody>
          <a:bodyPr/>
          <a:lstStyle/>
          <a:p>
            <a:r>
              <a:rPr lang="en-US" dirty="0"/>
              <a:t>Environment data</a:t>
            </a:r>
          </a:p>
        </p:txBody>
      </p:sp>
      <p:sp>
        <p:nvSpPr>
          <p:cNvPr id="3" name="Text Placeholder 2">
            <a:extLst>
              <a:ext uri="{FF2B5EF4-FFF2-40B4-BE49-F238E27FC236}">
                <a16:creationId xmlns:a16="http://schemas.microsoft.com/office/drawing/2014/main" id="{2D8CCF31-F909-49C0-9F34-A4B8B34C4DE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0A45B74-D7DE-42BF-BB22-C07ECA46B932}"/>
              </a:ext>
            </a:extLst>
          </p:cNvPr>
          <p:cNvSpPr>
            <a:spLocks noGrp="1"/>
          </p:cNvSpPr>
          <p:nvPr>
            <p:ph type="sldNum" sz="quarter" idx="12"/>
          </p:nvPr>
        </p:nvSpPr>
        <p:spPr/>
        <p:txBody>
          <a:bodyPr/>
          <a:lstStyle/>
          <a:p>
            <a:fld id="{588A7B10-5B59-5847-A2D4-DA6B67CC2B64}" type="slidenum">
              <a:rPr lang="en-US" smtClean="0"/>
              <a:t>7</a:t>
            </a:fld>
            <a:endParaRPr lang="en-US"/>
          </a:p>
        </p:txBody>
      </p:sp>
    </p:spTree>
    <p:extLst>
      <p:ext uri="{BB962C8B-B14F-4D97-AF65-F5344CB8AC3E}">
        <p14:creationId xmlns:p14="http://schemas.microsoft.com/office/powerpoint/2010/main" val="31155490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E0F12-36DC-4C5F-8CAE-101FC03D5C61}"/>
              </a:ext>
            </a:extLst>
          </p:cNvPr>
          <p:cNvSpPr>
            <a:spLocks noGrp="1"/>
          </p:cNvSpPr>
          <p:nvPr>
            <p:ph type="title"/>
          </p:nvPr>
        </p:nvSpPr>
        <p:spPr/>
        <p:txBody>
          <a:bodyPr>
            <a:noAutofit/>
          </a:bodyPr>
          <a:lstStyle/>
          <a:p>
            <a:r>
              <a:rPr lang="en-US" sz="4000" dirty="0"/>
              <a:t>Environment: Existing Data Sources</a:t>
            </a:r>
          </a:p>
        </p:txBody>
      </p:sp>
      <p:sp>
        <p:nvSpPr>
          <p:cNvPr id="3" name="Content Placeholder 2">
            <a:extLst>
              <a:ext uri="{FF2B5EF4-FFF2-40B4-BE49-F238E27FC236}">
                <a16:creationId xmlns:a16="http://schemas.microsoft.com/office/drawing/2014/main" id="{7630C906-6401-4A8B-9D59-77ECFF489529}"/>
              </a:ext>
            </a:extLst>
          </p:cNvPr>
          <p:cNvSpPr>
            <a:spLocks noGrp="1"/>
          </p:cNvSpPr>
          <p:nvPr>
            <p:ph idx="1"/>
          </p:nvPr>
        </p:nvSpPr>
        <p:spPr/>
        <p:txBody>
          <a:bodyPr/>
          <a:lstStyle/>
          <a:p>
            <a:r>
              <a:rPr lang="en-US" dirty="0"/>
              <a:t>Population sociodemographic (US Census Bureau)</a:t>
            </a:r>
          </a:p>
          <a:p>
            <a:pPr lvl="1"/>
            <a:r>
              <a:rPr lang="en-US" dirty="0"/>
              <a:t>Decennial Census and American Community Survey</a:t>
            </a:r>
          </a:p>
          <a:p>
            <a:r>
              <a:rPr lang="en-US" dirty="0"/>
              <a:t>TIGER Line files (US Census Bureau)</a:t>
            </a:r>
          </a:p>
          <a:p>
            <a:pPr lvl="1"/>
            <a:r>
              <a:rPr lang="en-US" dirty="0"/>
              <a:t>National road data</a:t>
            </a:r>
          </a:p>
          <a:p>
            <a:pPr lvl="0">
              <a:buClr>
                <a:srgbClr val="A9A9A9"/>
              </a:buClr>
            </a:pPr>
            <a:r>
              <a:rPr lang="en-US" dirty="0">
                <a:solidFill>
                  <a:srgbClr val="2F2B20"/>
                </a:solidFill>
              </a:rPr>
              <a:t>Aerial imagery</a:t>
            </a:r>
          </a:p>
          <a:p>
            <a:pPr lvl="0">
              <a:buClr>
                <a:srgbClr val="A9A9A9"/>
              </a:buClr>
            </a:pPr>
            <a:r>
              <a:rPr lang="en-US" dirty="0">
                <a:solidFill>
                  <a:srgbClr val="2F2B20"/>
                </a:solidFill>
              </a:rPr>
              <a:t>Pedbikedata.org (PBIC)</a:t>
            </a:r>
          </a:p>
          <a:p>
            <a:pPr lvl="1"/>
            <a:r>
              <a:rPr lang="en-US" dirty="0"/>
              <a:t>Infrastructure data from various agencies</a:t>
            </a:r>
          </a:p>
          <a:p>
            <a:pPr lvl="1"/>
            <a:endParaRPr lang="en-US" dirty="0"/>
          </a:p>
        </p:txBody>
      </p:sp>
      <p:sp>
        <p:nvSpPr>
          <p:cNvPr id="4" name="Slide Number Placeholder 3">
            <a:extLst>
              <a:ext uri="{FF2B5EF4-FFF2-40B4-BE49-F238E27FC236}">
                <a16:creationId xmlns:a16="http://schemas.microsoft.com/office/drawing/2014/main" id="{CFF668F9-EF16-481A-90F8-9AC5E9B8EA8D}"/>
              </a:ext>
            </a:extLst>
          </p:cNvPr>
          <p:cNvSpPr>
            <a:spLocks noGrp="1"/>
          </p:cNvSpPr>
          <p:nvPr>
            <p:ph type="sldNum" sz="quarter" idx="12"/>
          </p:nvPr>
        </p:nvSpPr>
        <p:spPr/>
        <p:txBody>
          <a:bodyPr/>
          <a:lstStyle/>
          <a:p>
            <a:fld id="{588A7B10-5B59-5847-A2D4-DA6B67CC2B64}" type="slidenum">
              <a:rPr lang="en-US" smtClean="0"/>
              <a:t>8</a:t>
            </a:fld>
            <a:endParaRPr lang="en-US"/>
          </a:p>
        </p:txBody>
      </p:sp>
    </p:spTree>
    <p:extLst>
      <p:ext uri="{BB962C8B-B14F-4D97-AF65-F5344CB8AC3E}">
        <p14:creationId xmlns:p14="http://schemas.microsoft.com/office/powerpoint/2010/main" val="40540485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6B88-8EAA-4804-9F6B-77DD86A0B372}"/>
              </a:ext>
            </a:extLst>
          </p:cNvPr>
          <p:cNvSpPr>
            <a:spLocks noGrp="1"/>
          </p:cNvSpPr>
          <p:nvPr>
            <p:ph type="title"/>
          </p:nvPr>
        </p:nvSpPr>
        <p:spPr/>
        <p:txBody>
          <a:bodyPr/>
          <a:lstStyle/>
          <a:p>
            <a:r>
              <a:rPr lang="en-US" dirty="0"/>
              <a:t>Environment: Data Collection</a:t>
            </a:r>
          </a:p>
        </p:txBody>
      </p:sp>
      <p:sp>
        <p:nvSpPr>
          <p:cNvPr id="3" name="Content Placeholder 2">
            <a:extLst>
              <a:ext uri="{FF2B5EF4-FFF2-40B4-BE49-F238E27FC236}">
                <a16:creationId xmlns:a16="http://schemas.microsoft.com/office/drawing/2014/main" id="{6FA0B575-939C-46E7-8140-8F1AE8BD2265}"/>
              </a:ext>
            </a:extLst>
          </p:cNvPr>
          <p:cNvSpPr>
            <a:spLocks noGrp="1"/>
          </p:cNvSpPr>
          <p:nvPr>
            <p:ph idx="1"/>
          </p:nvPr>
        </p:nvSpPr>
        <p:spPr>
          <a:xfrm>
            <a:off x="359508" y="1200150"/>
            <a:ext cx="5690310" cy="3600450"/>
          </a:xfrm>
        </p:spPr>
        <p:txBody>
          <a:bodyPr/>
          <a:lstStyle/>
          <a:p>
            <a:r>
              <a:rPr lang="en-US" dirty="0"/>
              <a:t>Inventories (roads, sidewalks, paths)</a:t>
            </a:r>
          </a:p>
          <a:p>
            <a:pPr lvl="1"/>
            <a:r>
              <a:rPr lang="en-US" dirty="0"/>
              <a:t>Data managed in GIS, CAD, or spreadsheets</a:t>
            </a:r>
          </a:p>
          <a:p>
            <a:pPr lvl="1"/>
            <a:r>
              <a:rPr lang="en-US" dirty="0"/>
              <a:t>May need to prioritize by focusing on key destinations</a:t>
            </a:r>
          </a:p>
          <a:p>
            <a:pPr lvl="2"/>
            <a:r>
              <a:rPr lang="en-US" dirty="0"/>
              <a:t>Schools</a:t>
            </a:r>
          </a:p>
          <a:p>
            <a:pPr lvl="2"/>
            <a:r>
              <a:rPr lang="en-US" dirty="0"/>
              <a:t>Shopping/employments centers</a:t>
            </a:r>
          </a:p>
          <a:p>
            <a:pPr lvl="2"/>
            <a:r>
              <a:rPr lang="en-US" dirty="0"/>
              <a:t>Transit facilities</a:t>
            </a:r>
          </a:p>
          <a:p>
            <a:pPr lvl="1"/>
            <a:r>
              <a:rPr lang="en-US" dirty="0"/>
              <a:t>May need to inventory entire network for accessibility by persons with disabilities</a:t>
            </a:r>
          </a:p>
        </p:txBody>
      </p:sp>
      <p:sp>
        <p:nvSpPr>
          <p:cNvPr id="4" name="Slide Number Placeholder 3">
            <a:extLst>
              <a:ext uri="{FF2B5EF4-FFF2-40B4-BE49-F238E27FC236}">
                <a16:creationId xmlns:a16="http://schemas.microsoft.com/office/drawing/2014/main" id="{5508967B-70AE-48A8-8A9B-5A8AF07F352F}"/>
              </a:ext>
            </a:extLst>
          </p:cNvPr>
          <p:cNvSpPr>
            <a:spLocks noGrp="1"/>
          </p:cNvSpPr>
          <p:nvPr>
            <p:ph type="sldNum" sz="quarter" idx="12"/>
          </p:nvPr>
        </p:nvSpPr>
        <p:spPr/>
        <p:txBody>
          <a:bodyPr/>
          <a:lstStyle/>
          <a:p>
            <a:fld id="{588A7B10-5B59-5847-A2D4-DA6B67CC2B64}" type="slidenum">
              <a:rPr lang="en-US" smtClean="0"/>
              <a:t>9</a:t>
            </a:fld>
            <a:endParaRPr lang="en-US"/>
          </a:p>
        </p:txBody>
      </p:sp>
      <p:pic>
        <p:nvPicPr>
          <p:cNvPr id="5" name="Picture 4" descr="Cover for a report from the City of Bellevue, Washington titled &quot;Americans with Disabilities Act (ADA) Sidewalk &amp; Curb Ramp Inventory&quot;">
            <a:extLst>
              <a:ext uri="{FF2B5EF4-FFF2-40B4-BE49-F238E27FC236}">
                <a16:creationId xmlns:a16="http://schemas.microsoft.com/office/drawing/2014/main" id="{18DCCBE9-9058-4811-A394-CA10269ED496}"/>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a:xfrm>
            <a:off x="5900113" y="2214029"/>
            <a:ext cx="2079395" cy="2723492"/>
          </a:xfrm>
          <a:prstGeom prst="rect">
            <a:avLst/>
          </a:prstGeom>
          <a:noFill/>
          <a:ln>
            <a:solidFill>
              <a:schemeClr val="tx1"/>
            </a:solidFill>
          </a:ln>
        </p:spPr>
      </p:pic>
    </p:spTree>
    <p:extLst>
      <p:ext uri="{BB962C8B-B14F-4D97-AF65-F5344CB8AC3E}">
        <p14:creationId xmlns:p14="http://schemas.microsoft.com/office/powerpoint/2010/main" val="275701074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SRC_FHWA_16x9">
  <a:themeElements>
    <a:clrScheme name="DOT">
      <a:dk1>
        <a:srgbClr val="2F2B20"/>
      </a:dk1>
      <a:lt1>
        <a:srgbClr val="FFFFFF"/>
      </a:lt1>
      <a:dk2>
        <a:srgbClr val="005799"/>
      </a:dk2>
      <a:lt2>
        <a:srgbClr val="B8D2E6"/>
      </a:lt2>
      <a:accent1>
        <a:srgbClr val="A9A9A9"/>
      </a:accent1>
      <a:accent2>
        <a:srgbClr val="BEBEBE"/>
      </a:accent2>
      <a:accent3>
        <a:srgbClr val="D2D2D2"/>
      </a:accent3>
      <a:accent4>
        <a:srgbClr val="A3A3A3"/>
      </a:accent4>
      <a:accent5>
        <a:srgbClr val="C8C8C8"/>
      </a:accent5>
      <a:accent6>
        <a:srgbClr val="B1B1B1"/>
      </a:accent6>
      <a:hlink>
        <a:srgbClr val="005799"/>
      </a:hlink>
      <a:folHlink>
        <a:srgbClr val="4C7899"/>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HSRC_FHWA_16x9</Template>
  <TotalTime>6080</TotalTime>
  <Words>7920</Words>
  <Application>Microsoft Office PowerPoint</Application>
  <PresentationFormat>On-screen Show (16:9)</PresentationFormat>
  <Paragraphs>567</Paragraphs>
  <Slides>49</Slides>
  <Notes>46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49</vt:i4>
      </vt:variant>
    </vt:vector>
  </HeadingPairs>
  <TitlesOfParts>
    <vt:vector size="56" baseType="lpstr">
      <vt:lpstr>Arial</vt:lpstr>
      <vt:lpstr>Calibri</vt:lpstr>
      <vt:lpstr>Franklin Gothic Book</vt:lpstr>
      <vt:lpstr>Franklin Gothic Medium</vt:lpstr>
      <vt:lpstr>Optima</vt:lpstr>
      <vt:lpstr>Times New Roman</vt:lpstr>
      <vt:lpstr>HSRC_FHWA_16x9</vt:lpstr>
      <vt:lpstr>Bicycle and Pedestrian Data for Planning</vt:lpstr>
      <vt:lpstr>Module Outline</vt:lpstr>
      <vt:lpstr>Why Collect Data?</vt:lpstr>
      <vt:lpstr>Why Collect Data?</vt:lpstr>
      <vt:lpstr>Data Types </vt:lpstr>
      <vt:lpstr>Uses in Planning and Performance Measurement</vt:lpstr>
      <vt:lpstr>Environment data</vt:lpstr>
      <vt:lpstr>Environment: Existing Data Sources</vt:lpstr>
      <vt:lpstr>Environment: Data Collection</vt:lpstr>
      <vt:lpstr>Environment: Data Collection</vt:lpstr>
      <vt:lpstr>Environment Data</vt:lpstr>
      <vt:lpstr>Behavior Data</vt:lpstr>
      <vt:lpstr>Crashes</vt:lpstr>
      <vt:lpstr>Bicycle and pedestrian volumes</vt:lpstr>
      <vt:lpstr>Existing Data</vt:lpstr>
      <vt:lpstr>PowerPoint Presentation</vt:lpstr>
      <vt:lpstr>Bicycle and Pedestrian Volume Data</vt:lpstr>
      <vt:lpstr>Traffic Monitoring Programs</vt:lpstr>
      <vt:lpstr>Can these Methods be Applied to Biking and Walking?</vt:lpstr>
      <vt:lpstr>Key Questions for Collecting Volume Data</vt:lpstr>
      <vt:lpstr>Aspects of a Count Program</vt:lpstr>
      <vt:lpstr>Collecting Bicycle and Pedestrian Volume Data</vt:lpstr>
      <vt:lpstr>Count Recommendations</vt:lpstr>
      <vt:lpstr>Counting Technology</vt:lpstr>
      <vt:lpstr>Getting to AADPT and AADBT</vt:lpstr>
      <vt:lpstr>Example Manual Counts: National Bicycle and Pedestrian Documentation Project</vt:lpstr>
      <vt:lpstr>Example: Using Volume Data for Safety Analysis</vt:lpstr>
      <vt:lpstr>What About Other Users?</vt:lpstr>
      <vt:lpstr>Trip and mode share data</vt:lpstr>
      <vt:lpstr>National Household Travel Survey (FHWA)</vt:lpstr>
      <vt:lpstr>U.S. Census American Community Survey</vt:lpstr>
      <vt:lpstr>Regional Mode Share Data Sources</vt:lpstr>
      <vt:lpstr>No Data are Perfect! </vt:lpstr>
      <vt:lpstr>Other Sources of Trip &amp; Mode Share Data</vt:lpstr>
      <vt:lpstr>Example: Washington State</vt:lpstr>
      <vt:lpstr>International Example:  Copenhagen Bicycle Account </vt:lpstr>
      <vt:lpstr>Estimating Bicycling and walking Trips</vt:lpstr>
      <vt:lpstr>Goals of Estimating Demand</vt:lpstr>
      <vt:lpstr>Key Differences from Forecasting Vehicle Trips</vt:lpstr>
      <vt:lpstr>Methods by Geographic Scale</vt:lpstr>
      <vt:lpstr>Methods by Geographic Scale</vt:lpstr>
      <vt:lpstr>Factor Methods and Sketch Planning Techniques</vt:lpstr>
      <vt:lpstr>Travel Demand Modeling: Enhancing Trip-Based Models</vt:lpstr>
      <vt:lpstr>Travel Demand Modeling: Tour-Based Models</vt:lpstr>
      <vt:lpstr>Example: Tour-Based Model</vt:lpstr>
      <vt:lpstr>New Demand Assessment Need?: Micromobility</vt:lpstr>
      <vt:lpstr>Emerging Data Sources</vt:lpstr>
      <vt:lpstr>Potential Additional Volume Data Sources</vt:lpstr>
      <vt:lpstr>Summary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Title</dc:title>
  <dc:creator>Kristen Brookshire</dc:creator>
  <cp:lastModifiedBy>Brookshire, Kristen Holly</cp:lastModifiedBy>
  <cp:revision>249</cp:revision>
  <cp:lastPrinted>2019-06-07T13:10:01Z</cp:lastPrinted>
  <dcterms:created xsi:type="dcterms:W3CDTF">2019-02-14T20:40:13Z</dcterms:created>
  <dcterms:modified xsi:type="dcterms:W3CDTF">2019-09-30T19:47:16Z</dcterms:modified>
</cp:coreProperties>
</file>